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313" r:id="rId3"/>
    <p:sldId id="314" r:id="rId4"/>
    <p:sldId id="302" r:id="rId5"/>
    <p:sldId id="326" r:id="rId6"/>
    <p:sldId id="327" r:id="rId7"/>
    <p:sldId id="328" r:id="rId8"/>
    <p:sldId id="329" r:id="rId9"/>
    <p:sldId id="330" r:id="rId10"/>
    <p:sldId id="331" r:id="rId11"/>
    <p:sldId id="332" r:id="rId12"/>
    <p:sldId id="346" r:id="rId13"/>
    <p:sldId id="333" r:id="rId14"/>
    <p:sldId id="334" r:id="rId15"/>
    <p:sldId id="335" r:id="rId16"/>
    <p:sldId id="336" r:id="rId17"/>
    <p:sldId id="337" r:id="rId18"/>
    <p:sldId id="303" r:id="rId19"/>
    <p:sldId id="338" r:id="rId20"/>
    <p:sldId id="267" r:id="rId21"/>
    <p:sldId id="339" r:id="rId22"/>
    <p:sldId id="340" r:id="rId23"/>
    <p:sldId id="341" r:id="rId24"/>
    <p:sldId id="298" r:id="rId25"/>
    <p:sldId id="342" r:id="rId26"/>
    <p:sldId id="343" r:id="rId27"/>
    <p:sldId id="304" r:id="rId28"/>
    <p:sldId id="315" r:id="rId29"/>
    <p:sldId id="344" r:id="rId30"/>
    <p:sldId id="345" r:id="rId31"/>
    <p:sldId id="347" r:id="rId32"/>
    <p:sldId id="287" r:id="rId33"/>
  </p:sldIdLst>
  <p:sldSz cx="12169775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20C4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191" autoAdjust="0"/>
  </p:normalViewPr>
  <p:slideViewPr>
    <p:cSldViewPr>
      <p:cViewPr>
        <p:scale>
          <a:sx n="120" d="100"/>
          <a:sy n="120" d="100"/>
        </p:scale>
        <p:origin x="-324" y="-18"/>
      </p:cViewPr>
      <p:guideLst>
        <p:guide orient="horz" pos="2160"/>
        <p:guide pos="38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A4174-1D01-4CBB-A5CF-05E540590038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9063" y="746125"/>
            <a:ext cx="6619875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CF1FA-63FC-4E3B-9F37-F679AEAFE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364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CF1FA-63FC-4E3B-9F37-F679AEAFE351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66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3" y="609601"/>
            <a:ext cx="10344309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66" y="4953000"/>
            <a:ext cx="8518843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23087" y="274639"/>
            <a:ext cx="2738199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489" y="274639"/>
            <a:ext cx="8011769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328" y="1371601"/>
            <a:ext cx="10344309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1328" y="4068764"/>
            <a:ext cx="10344309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5983473" y="3924300"/>
            <a:ext cx="112823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49687" y="3924300"/>
            <a:ext cx="112823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18527" y="3924300"/>
            <a:ext cx="112823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600201"/>
            <a:ext cx="5374984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6791" y="1600200"/>
            <a:ext cx="5379041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489" y="1600200"/>
            <a:ext cx="537709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6303" y="1600200"/>
            <a:ext cx="5379210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8489" y="2212848"/>
            <a:ext cx="5379041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18755" y="2212849"/>
            <a:ext cx="5379041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1759" y="266700"/>
            <a:ext cx="4003772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7102" y="273051"/>
            <a:ext cx="664900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61759" y="2438401"/>
            <a:ext cx="4003772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5353" y="228600"/>
            <a:ext cx="7601882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07169" y="1143000"/>
            <a:ext cx="8058249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5353" y="5810250"/>
            <a:ext cx="7601882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489" y="1600201"/>
            <a:ext cx="1095279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68997" y="6356351"/>
            <a:ext cx="277623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875E378-3B87-4B48-93AC-532FE957029A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7285" y="6356351"/>
            <a:ext cx="379037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0273" y="6356351"/>
            <a:ext cx="747934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11256456" y="6499384"/>
            <a:ext cx="112823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7442" y="6499384"/>
            <a:ext cx="112823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indico.niser.ac.in/event/3/" TargetMode="External"/><Relationship Id="rId7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jpeg"/><Relationship Id="rId4" Type="http://schemas.openxmlformats.org/officeDocument/2006/relationships/image" Target="../media/image87.emf"/><Relationship Id="rId9" Type="http://schemas.openxmlformats.org/officeDocument/2006/relationships/image" Target="../media/image9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8303" y="1319765"/>
            <a:ext cx="10344309" cy="727721"/>
          </a:xfrm>
        </p:spPr>
        <p:txBody>
          <a:bodyPr/>
          <a:lstStyle/>
          <a:p>
            <a:r>
              <a:rPr lang="en-US" sz="4400" dirty="0" smtClean="0"/>
              <a:t>NICA – MPD collider complex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45768" y="6046905"/>
            <a:ext cx="3384376" cy="609374"/>
          </a:xfrm>
        </p:spPr>
        <p:txBody>
          <a:bodyPr>
            <a:normAutofit fontScale="92500"/>
          </a:bodyPr>
          <a:lstStyle/>
          <a:p>
            <a:pPr algn="l"/>
            <a:r>
              <a:rPr lang="en-US" sz="2800" dirty="0" smtClean="0"/>
              <a:t>Speaker: K. Mukhin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092999" y="6462791"/>
            <a:ext cx="1995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NISER, </a:t>
            </a:r>
            <a:r>
              <a:rPr lang="en-US" sz="1200" dirty="0"/>
              <a:t>Bhubaneswar</a:t>
            </a:r>
            <a:r>
              <a:rPr lang="en-US" sz="1200" dirty="0" smtClean="0"/>
              <a:t> 2025</a:t>
            </a:r>
            <a:endParaRPr lang="ru-RU" sz="1200" dirty="0"/>
          </a:p>
        </p:txBody>
      </p:sp>
      <p:pic>
        <p:nvPicPr>
          <p:cNvPr id="1026" name="Picture 2" descr="https://indico.jinr.ru/event/2933/logo-41193595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55" y="375458"/>
            <a:ext cx="2592288" cy="53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07696" y="209596"/>
            <a:ext cx="6832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 </a:t>
            </a:r>
            <a:r>
              <a:rPr lang="en-US" dirty="0">
                <a:hlinkClick r:id="rId3"/>
              </a:rPr>
              <a:t>India-JINR Workshop on Particle, Nuclear, Neutrino Physics and </a:t>
            </a:r>
            <a:r>
              <a:rPr lang="en-US" dirty="0" smtClean="0">
                <a:hlinkClick r:id="rId3"/>
              </a:rPr>
              <a:t>Astrophysics</a:t>
            </a:r>
            <a:endParaRPr lang="en-US" b="1" dirty="0"/>
          </a:p>
          <a:p>
            <a:pPr algn="ctr"/>
            <a:r>
              <a:rPr lang="en-US" b="1" dirty="0" smtClean="0"/>
              <a:t>10-12/11/2025</a:t>
            </a:r>
            <a:endParaRPr lang="ru-RU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367" y="22758"/>
            <a:ext cx="1680214" cy="129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ОИЯИ\ЛФВЭ_НИКА\MPD\Сборка соленоида\Презентации\Детектор вид четверть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3" y="3007950"/>
            <a:ext cx="3255745" cy="35010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isometricOffAxis1Righ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8" name="Стрелка вправо 7"/>
          <p:cNvSpPr/>
          <p:nvPr/>
        </p:nvSpPr>
        <p:spPr>
          <a:xfrm>
            <a:off x="3852639" y="4360770"/>
            <a:ext cx="3335637" cy="386074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363968" y="3691694"/>
            <a:ext cx="1784815" cy="50405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From drawing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631425" y="4941168"/>
            <a:ext cx="1784815" cy="50405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o facility</a:t>
            </a:r>
            <a:endParaRPr lang="ru-RU" dirty="0"/>
          </a:p>
        </p:txBody>
      </p:sp>
      <p:pic>
        <p:nvPicPr>
          <p:cNvPr id="11" name="Picture 2" descr="D:\ОИЯИ\ЛФВЭ_НИКА\MPD\Сборка соленоида\Этапы сборки и отчеты\Фото\2024\IMG_672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 trans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99" y="2564904"/>
            <a:ext cx="4598482" cy="3448862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25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3" y="639528"/>
            <a:ext cx="9721080" cy="6100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2279" y="0"/>
            <a:ext cx="10952798" cy="98072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 smtClean="0"/>
              <a:t>Collider building #17 </a:t>
            </a:r>
            <a:br>
              <a:rPr lang="en-US" sz="3200" dirty="0" smtClean="0"/>
            </a:br>
            <a:r>
              <a:rPr lang="en-US" sz="3200" dirty="0" smtClean="0"/>
              <a:t>Ground floor</a:t>
            </a:r>
            <a:endParaRPr lang="ru-RU" sz="3200" dirty="0"/>
          </a:p>
        </p:txBody>
      </p:sp>
      <p:sp>
        <p:nvSpPr>
          <p:cNvPr id="7" name="Стрелка вниз 6"/>
          <p:cNvSpPr/>
          <p:nvPr/>
        </p:nvSpPr>
        <p:spPr>
          <a:xfrm rot="4392384">
            <a:off x="5166520" y="1461878"/>
            <a:ext cx="89097" cy="9926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074778" y="1856231"/>
            <a:ext cx="648072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865422" y="986456"/>
            <a:ext cx="1454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Water cooling area</a:t>
            </a:r>
            <a:endParaRPr lang="ru-RU" sz="1200" dirty="0"/>
          </a:p>
        </p:txBody>
      </p:sp>
      <p:pic>
        <p:nvPicPr>
          <p:cNvPr id="4104" name="Picture 8" descr="D:\ОИЯИ\ЛФВЭ_НИКА\PAC\Фото\IMG_85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922" y="1263455"/>
            <a:ext cx="1656717" cy="124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1742867" y="1884724"/>
            <a:ext cx="381580" cy="34997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18013369">
            <a:off x="1559611" y="1688001"/>
            <a:ext cx="54729" cy="3150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96312" y="348130"/>
            <a:ext cx="23653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One of</a:t>
            </a:r>
            <a:r>
              <a:rPr lang="ru-RU" sz="1100" dirty="0" smtClean="0"/>
              <a:t> </a:t>
            </a:r>
            <a:r>
              <a:rPr lang="en-US" sz="1100" dirty="0" smtClean="0"/>
              <a:t>the hallways with engineering communications on the ceiling and entrance gates</a:t>
            </a:r>
            <a:endParaRPr lang="ru-RU" sz="1100" dirty="0"/>
          </a:p>
        </p:txBody>
      </p:sp>
      <p:pic>
        <p:nvPicPr>
          <p:cNvPr id="4106" name="Picture 10" descr="D:\ОИЯИ\ЛФВЭ_НИКА\PAC\Фото\IMG_85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672" y="3058520"/>
            <a:ext cx="1862126" cy="139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447444" y="2834288"/>
            <a:ext cx="1224135" cy="193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Collider tunnel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1" name="Стрелка вниз 10"/>
          <p:cNvSpPr/>
          <p:nvPr/>
        </p:nvSpPr>
        <p:spPr>
          <a:xfrm rot="2809373">
            <a:off x="5734306" y="2792216"/>
            <a:ext cx="89231" cy="2775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8" name="Picture 12" descr="D:\ОИЯИ\ЛФВЭ_НИКА\PAC\Фото\IMG_86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79" y="775513"/>
            <a:ext cx="1467449" cy="110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255090" y="490737"/>
            <a:ext cx="837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MPD hall</a:t>
            </a:r>
            <a:endParaRPr lang="ru-RU" sz="12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204567" y="1587118"/>
            <a:ext cx="887612" cy="147140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3482591"/>
              </p:ext>
            </p:extLst>
          </p:nvPr>
        </p:nvGraphicFramePr>
        <p:xfrm>
          <a:off x="8677175" y="1772159"/>
          <a:ext cx="3240360" cy="34751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60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243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598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Ground floor parameters</a:t>
                      </a:r>
                      <a:endParaRPr lang="ru-RU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5353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Name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Unit,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11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1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936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Tunnel area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5182</a:t>
                      </a:r>
                      <a:endParaRPr lang="ru-RU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5353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MPD hall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1996,5</a:t>
                      </a:r>
                      <a:endParaRPr lang="ru-RU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5353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SPD Hall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1996,5</a:t>
                      </a:r>
                      <a:endParaRPr lang="ru-RU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744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Electron</a:t>
                      </a:r>
                      <a:r>
                        <a:rPr lang="en-US" sz="1100" baseline="0" dirty="0" smtClean="0"/>
                        <a:t> cooling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106</a:t>
                      </a:r>
                      <a:endParaRPr lang="ru-RU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818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Water</a:t>
                      </a:r>
                      <a:r>
                        <a:rPr lang="en-US" sz="1100" baseline="0" dirty="0" smtClean="0"/>
                        <a:t> cooling 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420</a:t>
                      </a:r>
                      <a:endParaRPr lang="ru-RU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25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Power</a:t>
                      </a:r>
                      <a:r>
                        <a:rPr lang="en-US" sz="1100" baseline="0" dirty="0" smtClean="0"/>
                        <a:t> supply area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450</a:t>
                      </a:r>
                      <a:endParaRPr lang="ru-RU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2275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Total</a:t>
                      </a:r>
                      <a:r>
                        <a:rPr lang="en-US" sz="1100" baseline="0" dirty="0" smtClean="0"/>
                        <a:t> control rooms (PS, MPD, SPD, EC…)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180</a:t>
                      </a:r>
                      <a:endParaRPr lang="ru-RU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2275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Engineering equipment technical rooms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395</a:t>
                      </a:r>
                      <a:endParaRPr lang="ru-RU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2054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effectLst/>
                        </a:rPr>
                        <a:t>Technical staff rooms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450</a:t>
                      </a:r>
                      <a:endParaRPr lang="ru-RU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pic>
        <p:nvPicPr>
          <p:cNvPr id="4110" name="Picture 14" descr="D:\ОИЯИ\ЛФВЭ_НИКА\PAC\Фото\IMG_86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79" y="5373216"/>
            <a:ext cx="1564712" cy="117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3204567" y="4488581"/>
            <a:ext cx="887612" cy="9566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12" name="Picture 16" descr="D:\ОИЯИ\ЛФВЭ_НИКА\PAC\Фото\IMG_863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66804" y="3149682"/>
            <a:ext cx="1656184" cy="12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Стрелка вниз 28"/>
          <p:cNvSpPr/>
          <p:nvPr/>
        </p:nvSpPr>
        <p:spPr>
          <a:xfrm rot="14017285">
            <a:off x="1167424" y="4321936"/>
            <a:ext cx="100222" cy="2598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1382828" y="2866335"/>
            <a:ext cx="1224135" cy="193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Collider tunnel 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4114" name="Picture 18" descr="D:\ОИЯИ\ЛФВЭ_НИКА\PAC\Фото\IMG_863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47648" y="1019156"/>
            <a:ext cx="855779" cy="64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D:\ОИЯИ\ЛФВЭ_НИКА\PAC\Фото\IMG_859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344" y="1160425"/>
            <a:ext cx="1391742" cy="104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59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3" y="649895"/>
            <a:ext cx="9649072" cy="5964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98072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 smtClean="0"/>
              <a:t>Collider building #17 </a:t>
            </a:r>
            <a:br>
              <a:rPr lang="en-US" sz="3200" dirty="0" smtClean="0"/>
            </a:br>
            <a:r>
              <a:rPr lang="en-US" sz="3200" dirty="0" smtClean="0"/>
              <a:t>First floor</a:t>
            </a:r>
            <a:endParaRPr lang="ru-RU" sz="32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239378"/>
              </p:ext>
            </p:extLst>
          </p:nvPr>
        </p:nvGraphicFramePr>
        <p:xfrm>
          <a:off x="9037215" y="1550510"/>
          <a:ext cx="2952329" cy="27663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97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226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4019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First floor parameters</a:t>
                      </a:r>
                      <a:endParaRPr lang="ru-RU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Name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Unit,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11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1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425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Electron</a:t>
                      </a:r>
                      <a:r>
                        <a:rPr lang="en-US" sz="1100" baseline="0" dirty="0" smtClean="0"/>
                        <a:t> cooling power area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380</a:t>
                      </a:r>
                      <a:endParaRPr lang="ru-RU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9263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Water</a:t>
                      </a:r>
                      <a:r>
                        <a:rPr lang="en-US" sz="1100" baseline="0" dirty="0" smtClean="0"/>
                        <a:t> cooling 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210</a:t>
                      </a:r>
                      <a:endParaRPr lang="ru-RU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Power</a:t>
                      </a:r>
                      <a:r>
                        <a:rPr lang="en-US" sz="1100" baseline="0" dirty="0" smtClean="0"/>
                        <a:t> supply area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450</a:t>
                      </a:r>
                      <a:endParaRPr lang="ru-RU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425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Office</a:t>
                      </a:r>
                      <a:r>
                        <a:rPr lang="en-US" sz="1100" baseline="0" dirty="0" smtClean="0"/>
                        <a:t> area, temporary collider  control rooms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220</a:t>
                      </a:r>
                      <a:endParaRPr lang="ru-RU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425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Engineering equipment technical rooms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5500</a:t>
                      </a:r>
                      <a:endParaRPr lang="ru-RU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425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effectLst/>
                        </a:rPr>
                        <a:t>Technical staff rooms</a:t>
                      </a:r>
                      <a:r>
                        <a:rPr lang="ru-RU" sz="1100" dirty="0" smtClean="0">
                          <a:effectLst/>
                        </a:rPr>
                        <a:t> 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450</a:t>
                      </a:r>
                      <a:endParaRPr lang="ru-RU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5122" name="Picture 2" descr="D:\ОИЯИ\ЛФВЭ_НИКА\PAC\Фото\IMG_86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524" y="5377243"/>
            <a:ext cx="1662662" cy="124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6156895" y="4005064"/>
            <a:ext cx="864096" cy="86409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943112">
            <a:off x="6399637" y="4859012"/>
            <a:ext cx="126240" cy="5652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882148" y="6596390"/>
            <a:ext cx="21387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Example of one of the hallways</a:t>
            </a:r>
            <a:endParaRPr lang="ru-RU" sz="1100" dirty="0"/>
          </a:p>
        </p:txBody>
      </p:sp>
      <p:pic>
        <p:nvPicPr>
          <p:cNvPr id="5124" name="Picture 4" descr="D:\ОИЯИ\ЛФВЭ_НИКА\PAC\Фото\IMG_86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92725" y="1335478"/>
            <a:ext cx="1441545" cy="108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4356695" y="1772816"/>
            <a:ext cx="792088" cy="9361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20702311">
            <a:off x="5125246" y="1639161"/>
            <a:ext cx="1206772" cy="825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100614" y="901580"/>
            <a:ext cx="16257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Climate control system</a:t>
            </a:r>
            <a:endParaRPr lang="ru-RU" sz="1100" dirty="0"/>
          </a:p>
        </p:txBody>
      </p:sp>
      <p:pic>
        <p:nvPicPr>
          <p:cNvPr id="5126" name="Picture 6" descr="D:\ОИЯИ\ЛФВЭ_НИКА\PAC\Фото\IMG_86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391" y="3068960"/>
            <a:ext cx="1689169" cy="126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4352694" y="4722840"/>
            <a:ext cx="529453" cy="6480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7612701">
            <a:off x="3876601" y="3855695"/>
            <a:ext cx="113236" cy="11421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888535" y="2802879"/>
            <a:ext cx="1152880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/>
              <a:t>Cooling system</a:t>
            </a:r>
            <a:endParaRPr lang="ru-RU" sz="1100" dirty="0"/>
          </a:p>
        </p:txBody>
      </p:sp>
      <p:pic>
        <p:nvPicPr>
          <p:cNvPr id="5128" name="Picture 8" descr="D:\ОИЯИ\ЛФВЭ_НИКА\PAC\Фото\IMG_86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007" y="3501008"/>
            <a:ext cx="1464863" cy="109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6156895" y="2626524"/>
            <a:ext cx="510534" cy="44243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18462770">
            <a:off x="6860002" y="2939863"/>
            <a:ext cx="101582" cy="7461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7144200" y="3272783"/>
            <a:ext cx="167238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Control and office rooms</a:t>
            </a:r>
            <a:endParaRPr lang="ru-RU" sz="1000" dirty="0"/>
          </a:p>
        </p:txBody>
      </p:sp>
      <p:pic>
        <p:nvPicPr>
          <p:cNvPr id="5130" name="Picture 10" descr="D:\ОИЯИ\ЛФВЭ_НИКА\PAC\Фото\IMG_86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019" y="3257758"/>
            <a:ext cx="1529245" cy="114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5188641" y="1916832"/>
            <a:ext cx="529453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>
            <a:off x="5626526" y="2550371"/>
            <a:ext cx="83431" cy="6626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4516652" y="3044555"/>
            <a:ext cx="14366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Electrical power racks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15197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ОИЯИ\ЛФВЭ_НИКА\MPD\Внешняя инженерка\Водяное охлаждение\Схемы хладоцентров\Схема принципиальная хладоцентр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2" y="946667"/>
            <a:ext cx="6840761" cy="576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279" y="178862"/>
            <a:ext cx="10952798" cy="69269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 smtClean="0"/>
              <a:t>Engineering systems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en-US" sz="2400" dirty="0"/>
              <a:t>Cooling water </a:t>
            </a:r>
            <a:r>
              <a:rPr lang="en-US" sz="2400" dirty="0" smtClean="0"/>
              <a:t>system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965207" y="548680"/>
            <a:ext cx="2476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Water cooling consumers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8857100" y="877362"/>
            <a:ext cx="2640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200" dirty="0" smtClean="0"/>
              <a:t>Electrical power of the collider</a:t>
            </a:r>
          </a:p>
          <a:p>
            <a:pPr marL="285750" indent="-285750">
              <a:buFontTx/>
              <a:buChar char="-"/>
            </a:pPr>
            <a:r>
              <a:rPr lang="en-US" sz="1200" dirty="0" smtClean="0"/>
              <a:t>MPD detector and subdetectors</a:t>
            </a:r>
          </a:p>
          <a:p>
            <a:pPr marL="285750" indent="-285750">
              <a:buFontTx/>
              <a:buChar char="-"/>
            </a:pPr>
            <a:r>
              <a:rPr lang="en-US" sz="1200" dirty="0" smtClean="0"/>
              <a:t>Cryogenic and vacuum systems</a:t>
            </a:r>
          </a:p>
          <a:p>
            <a:pPr marL="285750" indent="-285750">
              <a:buFontTx/>
              <a:buChar char="-"/>
            </a:pPr>
            <a:r>
              <a:rPr lang="en-US" sz="1200" dirty="0" smtClean="0"/>
              <a:t>Electron cooling systems</a:t>
            </a:r>
          </a:p>
          <a:p>
            <a:pPr marL="285750" indent="-285750">
              <a:buFontTx/>
              <a:buChar char="-"/>
            </a:pPr>
            <a:r>
              <a:rPr lang="en-US" sz="1200" dirty="0" smtClean="0"/>
              <a:t>SPD detector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75" y="4149079"/>
            <a:ext cx="1072277" cy="823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D:\ОИЯИ\ЛФВЭ_НИКА\PAC\Фото\IMG_86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55" y="122362"/>
            <a:ext cx="3346227" cy="250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D:\ОИЯИ\ЛФВЭ_НИКА\PAC\Фото\IMG_86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583" y="3939653"/>
            <a:ext cx="3542316" cy="265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D:\ОИЯИ\ЛФВЭ_НИКА\PAC\Фото\IMG_86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8855" y="3371960"/>
            <a:ext cx="3576126" cy="268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271673"/>
              </p:ext>
            </p:extLst>
          </p:nvPr>
        </p:nvGraphicFramePr>
        <p:xfrm>
          <a:off x="7741072" y="3648262"/>
          <a:ext cx="4320479" cy="2523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449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44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32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11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4663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44016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Cooling system parameters</a:t>
                      </a:r>
                      <a:endParaRPr lang="ru-RU" sz="10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57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Index number of cooling center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435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Cooling capacity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1335 kW</a:t>
                      </a:r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</a:rPr>
                        <a:t>1540 kW</a:t>
                      </a:r>
                      <a:endParaRPr lang="ru-RU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1290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kW</a:t>
                      </a:r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453 kW</a:t>
                      </a:r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Refrigerant</a:t>
                      </a:r>
                      <a:endParaRPr lang="ru-RU" sz="1000" dirty="0"/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Antifreeze,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technical water, 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</a:rPr>
                        <a:t>freon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, purified water</a:t>
                      </a:r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Number of consumers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Range of water</a:t>
                      </a:r>
                      <a:r>
                        <a:rPr lang="en-US" sz="1000" baseline="0" dirty="0" smtClean="0"/>
                        <a:t> temperature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- 30</a:t>
                      </a:r>
                      <a:r>
                        <a:rPr lang="en-US" sz="1000" kern="120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endParaRPr lang="ru-RU" sz="10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15 - 55</a:t>
                      </a:r>
                      <a:r>
                        <a:rPr lang="en-US" sz="1000" kern="120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endParaRPr lang="ru-RU" sz="10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15 - 25</a:t>
                      </a:r>
                      <a:r>
                        <a:rPr lang="en-US" sz="1000" kern="120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endParaRPr lang="ru-RU" sz="10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18 - 24</a:t>
                      </a:r>
                      <a:r>
                        <a:rPr lang="en-US" sz="1000" kern="120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endParaRPr lang="ru-RU" sz="10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Operation</a:t>
                      </a:r>
                      <a:r>
                        <a:rPr lang="en-US" sz="1000" baseline="0" dirty="0" smtClean="0"/>
                        <a:t> modes*</a:t>
                      </a:r>
                      <a:endParaRPr lang="ru-RU" sz="1000" dirty="0"/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Dry cooling, cooling machine, mix mode</a:t>
                      </a:r>
                      <a:endParaRPr lang="ru-RU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988621" y="6159935"/>
            <a:ext cx="22076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* depends on consumers</a:t>
            </a:r>
            <a:endParaRPr lang="ru-RU" sz="1000" dirty="0" smtClean="0"/>
          </a:p>
          <a:p>
            <a:r>
              <a:rPr lang="en-US" sz="1000" dirty="0" smtClean="0"/>
              <a:t>** depends </a:t>
            </a:r>
            <a:r>
              <a:rPr lang="en-US" sz="1000" dirty="0"/>
              <a:t>on ambient temperature</a:t>
            </a:r>
            <a:endParaRPr lang="en-US" sz="1000" dirty="0" smtClean="0"/>
          </a:p>
          <a:p>
            <a:endParaRPr lang="en-US" sz="10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7130380" y="2094527"/>
            <a:ext cx="49311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/>
              <a:t>Water cooling system including 4 similar cooling centers. Cooling center is complicated and uses 4 different coolants. </a:t>
            </a:r>
            <a:r>
              <a:rPr lang="en-US" sz="1400" dirty="0"/>
              <a:t>Three </a:t>
            </a:r>
            <a:r>
              <a:rPr lang="en-US" sz="1400" dirty="0" smtClean="0"/>
              <a:t>operation options are available depending on </a:t>
            </a:r>
            <a:r>
              <a:rPr lang="en-US" sz="1400" dirty="0"/>
              <a:t>the ambient temperature. </a:t>
            </a:r>
            <a:r>
              <a:rPr lang="en-US" sz="1400" dirty="0" smtClean="0"/>
              <a:t>This scheme allows obtaining stable temperature at the collider and detector equipment in the whole operation range </a:t>
            </a:r>
            <a:r>
              <a:rPr lang="en-US" sz="1400" dirty="0"/>
              <a:t>regardless of the </a:t>
            </a:r>
            <a:r>
              <a:rPr lang="en-US" sz="1400" dirty="0" smtClean="0"/>
              <a:t>season. </a:t>
            </a:r>
            <a:endParaRPr lang="ru-RU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4860751" y="1034123"/>
            <a:ext cx="1124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Dry cooling</a:t>
            </a:r>
            <a:endParaRPr lang="ru-RU" sz="1400" dirty="0"/>
          </a:p>
        </p:txBody>
      </p:sp>
      <p:pic>
        <p:nvPicPr>
          <p:cNvPr id="6153" name="Picture 9" descr="D:\ОИЯИ\ЛФВЭ_НИКА\PAC\Фото\IMG_860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26620" y="1211270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11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279" y="260648"/>
            <a:ext cx="11021014" cy="1080120"/>
          </a:xfrm>
        </p:spPr>
        <p:txBody>
          <a:bodyPr/>
          <a:lstStyle/>
          <a:p>
            <a:r>
              <a:rPr lang="en-US" sz="3600" dirty="0"/>
              <a:t>Engineering systems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en-US" sz="3600" dirty="0"/>
              <a:t>Power electricity of NICA complex</a:t>
            </a:r>
            <a:endParaRPr lang="ru-RU" sz="36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38379" y="56254"/>
            <a:ext cx="5525444" cy="7856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75753" y="1221533"/>
            <a:ext cx="2124236" cy="13681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029103" y="1470021"/>
            <a:ext cx="414067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Total power for NICA – 10000 kW</a:t>
            </a:r>
          </a:p>
          <a:p>
            <a:pPr algn="ctr">
              <a:lnSpc>
                <a:spcPct val="150000"/>
              </a:lnSpc>
            </a:pPr>
            <a:r>
              <a:rPr lang="en-US" dirty="0" smtClean="0"/>
              <a:t>Include</a:t>
            </a:r>
          </a:p>
          <a:p>
            <a:pPr>
              <a:lnSpc>
                <a:spcPct val="150000"/>
              </a:lnSpc>
            </a:pPr>
            <a:r>
              <a:rPr lang="en-US" dirty="0"/>
              <a:t>T</a:t>
            </a:r>
            <a:r>
              <a:rPr lang="en-US" dirty="0" smtClean="0"/>
              <a:t>ransformer substation</a:t>
            </a:r>
            <a:r>
              <a:rPr lang="ru-RU" dirty="0" smtClean="0"/>
              <a:t> – </a:t>
            </a:r>
            <a:r>
              <a:rPr lang="en-US" dirty="0" smtClean="0"/>
              <a:t>3 un. (2500 kW each (TS 2, TS 3, TS 4))</a:t>
            </a:r>
          </a:p>
          <a:p>
            <a:pPr>
              <a:lnSpc>
                <a:spcPct val="150000"/>
              </a:lnSpc>
            </a:pPr>
            <a:r>
              <a:rPr lang="en-US" dirty="0"/>
              <a:t>D</a:t>
            </a:r>
            <a:r>
              <a:rPr lang="en-US" dirty="0" smtClean="0"/>
              <a:t>istribution substation DS NICA 2</a:t>
            </a:r>
            <a:r>
              <a:rPr lang="ru-RU" dirty="0" smtClean="0"/>
              <a:t> -1</a:t>
            </a:r>
            <a:r>
              <a:rPr lang="en-US" dirty="0" smtClean="0"/>
              <a:t> un.</a:t>
            </a:r>
            <a:r>
              <a:rPr lang="ru-RU" dirty="0" smtClean="0"/>
              <a:t> (5050 </a:t>
            </a:r>
            <a:r>
              <a:rPr lang="en-US" dirty="0" smtClean="0"/>
              <a:t>kW</a:t>
            </a:r>
            <a:r>
              <a:rPr lang="en-US" dirty="0"/>
              <a:t> </a:t>
            </a:r>
            <a:r>
              <a:rPr lang="ru-RU" dirty="0" smtClean="0"/>
              <a:t>(</a:t>
            </a:r>
            <a:r>
              <a:rPr lang="en-US" dirty="0" smtClean="0"/>
              <a:t>supplies TS 3, TS 4</a:t>
            </a:r>
            <a:r>
              <a:rPr lang="ru-RU" dirty="0" smtClean="0"/>
              <a:t>)</a:t>
            </a:r>
            <a:r>
              <a:rPr lang="en-US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dirty="0"/>
              <a:t>Distribution </a:t>
            </a:r>
            <a:r>
              <a:rPr lang="en-US" dirty="0" smtClean="0"/>
              <a:t>transformer substation DTS NICA 1 – 1 un. (5050 kW (TS 2))</a:t>
            </a:r>
          </a:p>
          <a:p>
            <a:pPr>
              <a:lnSpc>
                <a:spcPct val="150000"/>
              </a:lnSpc>
            </a:pPr>
            <a:endParaRPr lang="en-US" dirty="0" smtClean="0"/>
          </a:p>
          <a:p>
            <a:endParaRPr lang="en-US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058792" y="1340768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Situational plan of the </a:t>
            </a:r>
            <a:r>
              <a:rPr lang="en-US" sz="1600" dirty="0" smtClean="0"/>
              <a:t>LHEP </a:t>
            </a:r>
            <a:r>
              <a:rPr lang="en-US" sz="1600" dirty="0"/>
              <a:t>site power supply</a:t>
            </a:r>
            <a:endParaRPr lang="ru-RU" sz="1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35" y="1210619"/>
            <a:ext cx="7853350" cy="551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763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764704"/>
          </a:xfrm>
        </p:spPr>
        <p:txBody>
          <a:bodyPr/>
          <a:lstStyle/>
          <a:p>
            <a:r>
              <a:rPr lang="en-US" sz="3600" dirty="0" smtClean="0"/>
              <a:t>Main power station GGP1</a:t>
            </a:r>
            <a:endParaRPr lang="ru-RU" sz="3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2" y="4437111"/>
            <a:ext cx="4610671" cy="235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C:\Users\Mukhin Konstantin\Downloads\ГП Дубна-1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2" y="1268760"/>
            <a:ext cx="4610671" cy="307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893" y="1988840"/>
            <a:ext cx="3240360" cy="462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5148783" y="4191861"/>
            <a:ext cx="2520280" cy="5040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7669063" y="4421029"/>
            <a:ext cx="64807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100725" y="1052736"/>
            <a:ext cx="38928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smtClean="0"/>
              <a:t>Upgrade of the GPP 1 was </a:t>
            </a:r>
            <a:r>
              <a:rPr lang="en-US" sz="1600" dirty="0"/>
              <a:t>the </a:t>
            </a:r>
            <a:r>
              <a:rPr lang="en-US" sz="1600" dirty="0">
                <a:solidFill>
                  <a:srgbClr val="00B050"/>
                </a:solidFill>
              </a:rPr>
              <a:t>twofold</a:t>
            </a:r>
            <a:r>
              <a:rPr lang="en-US" sz="1600" dirty="0"/>
              <a:t> </a:t>
            </a:r>
            <a:r>
              <a:rPr lang="en-US" sz="1600" dirty="0" smtClean="0"/>
              <a:t>increase in electricity power</a:t>
            </a:r>
            <a:r>
              <a:rPr lang="en-US" sz="1600" dirty="0">
                <a:solidFill>
                  <a:srgbClr val="00B050"/>
                </a:solidFill>
              </a:rPr>
              <a:t>.</a:t>
            </a:r>
            <a:endParaRPr lang="en-US" sz="1600" dirty="0" smtClean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/>
              <a:t>From 22396 kV (40 MW)</a:t>
            </a:r>
            <a:r>
              <a:rPr lang="ru-RU" sz="1600" dirty="0" smtClean="0"/>
              <a:t> </a:t>
            </a:r>
            <a:r>
              <a:rPr lang="en-US" sz="1600" dirty="0" smtClean="0"/>
              <a:t>to 40800 kV (80 MW).</a:t>
            </a:r>
            <a:endParaRPr lang="ru-RU" sz="1600" dirty="0" smtClean="0"/>
          </a:p>
          <a:p>
            <a:r>
              <a:rPr lang="en-US" sz="1600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Out of the 40800 kV, 34300 kV for JINR and 6500 - for Dubna city. </a:t>
            </a:r>
            <a:endParaRPr lang="ru-RU" sz="1600" dirty="0" smtClean="0"/>
          </a:p>
          <a:p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The final successful commission from </a:t>
            </a:r>
            <a:r>
              <a:rPr lang="en-US" sz="1600" dirty="0" err="1" smtClean="0"/>
              <a:t>Rostechnadzor</a:t>
            </a:r>
            <a:r>
              <a:rPr lang="en-US" sz="1600" dirty="0" smtClean="0"/>
              <a:t> was carried out</a:t>
            </a:r>
            <a:endParaRPr lang="ru-RU" sz="16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422920" y="4107269"/>
            <a:ext cx="324036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Permission</a:t>
            </a:r>
          </a:p>
          <a:p>
            <a:pPr algn="ctr"/>
            <a:r>
              <a:rPr lang="en-US" sz="1200" dirty="0" smtClean="0">
                <a:effectLst/>
              </a:rPr>
              <a:t>for admission to the operation of a power receiving unit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5086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279" y="620688"/>
            <a:ext cx="10952798" cy="76470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 smtClean="0"/>
              <a:t>Cryogenic system of NICA complex</a:t>
            </a:r>
            <a:br>
              <a:rPr lang="en-US" sz="3600" dirty="0" smtClean="0"/>
            </a:br>
            <a:r>
              <a:rPr lang="en-US" sz="2000" dirty="0"/>
              <a:t>Ready </a:t>
            </a:r>
            <a:r>
              <a:rPr lang="en-US" sz="2000" dirty="0" smtClean="0"/>
              <a:t>for the technical launch </a:t>
            </a:r>
            <a:r>
              <a:rPr lang="en-US" sz="2000" dirty="0"/>
              <a:t>of </a:t>
            </a:r>
            <a:r>
              <a:rPr lang="en-US" sz="2000" dirty="0" smtClean="0"/>
              <a:t>the collider </a:t>
            </a:r>
            <a:r>
              <a:rPr lang="en-US" sz="2000" dirty="0"/>
              <a:t>i</a:t>
            </a:r>
            <a:r>
              <a:rPr lang="en-US" sz="2000" dirty="0" smtClean="0"/>
              <a:t>n </a:t>
            </a:r>
            <a:r>
              <a:rPr lang="en-US" sz="2000" dirty="0"/>
              <a:t>2025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08750" y="980728"/>
            <a:ext cx="3553182" cy="341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Scheme of cryogenic NICA complex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900311" y="5852238"/>
            <a:ext cx="6527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Nuclotron</a:t>
            </a:r>
            <a:endParaRPr lang="ru-RU" sz="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03" y="1556792"/>
            <a:ext cx="6243674" cy="518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70024" y="1435299"/>
            <a:ext cx="54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main goal of the cryogenic department for 2025 is to ensure the cooling of all rings of the NICA complex, as well as the operation of liquid helium consumers (</a:t>
            </a:r>
            <a:r>
              <a:rPr lang="en-US" sz="1600" dirty="0" err="1" smtClean="0"/>
              <a:t>Cryon</a:t>
            </a:r>
            <a:r>
              <a:rPr lang="en-US" sz="1600" dirty="0" smtClean="0"/>
              <a:t>, MPD, magnet test stand).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948983" y="2870381"/>
            <a:ext cx="4536505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Main cryogenic equipment of the </a:t>
            </a:r>
          </a:p>
          <a:p>
            <a:pPr algn="ctr"/>
            <a:r>
              <a:rPr lang="en-US" sz="1600" dirty="0" smtClean="0"/>
              <a:t>NICA complex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3 </a:t>
            </a:r>
            <a:r>
              <a:rPr lang="en-US" sz="1400" dirty="0" smtClean="0"/>
              <a:t>Satellite refrigerators (each cooling capacity is 2000 W at 4.5K);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2 Turbine refrigerators (each cooling capacity is 2000 W at 4.5K);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Liquefier (capacity of LHe is 1000 l/h)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Compressor complex;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Oil removal system for each of the compressor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Cryogenic LN2 and LHe pipes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Warm straight and return pipelines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8746209" y="6573184"/>
            <a:ext cx="3423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*Drawings and information by A. </a:t>
            </a:r>
            <a:r>
              <a:rPr lang="en-US" sz="1200" dirty="0" err="1" smtClean="0"/>
              <a:t>Konstantinov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3462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2279" y="620688"/>
            <a:ext cx="10952798" cy="76470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 smtClean="0"/>
              <a:t>Cryogenic system of NICA complex</a:t>
            </a:r>
            <a:br>
              <a:rPr lang="en-US" sz="3600" dirty="0" smtClean="0"/>
            </a:br>
            <a:r>
              <a:rPr lang="en-US" sz="2000" dirty="0"/>
              <a:t>Ready for </a:t>
            </a:r>
            <a:r>
              <a:rPr lang="en-US" sz="2000" dirty="0" smtClean="0"/>
              <a:t>the technical </a:t>
            </a:r>
            <a:r>
              <a:rPr lang="en-US" sz="2000" dirty="0"/>
              <a:t>launch of the collider in 2025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1687107-1E68-4B6C-8F19-19A0F5FBE4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1" y="1191444"/>
            <a:ext cx="3754977" cy="21167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5549" y="836711"/>
            <a:ext cx="3722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Satellite refrigerators in</a:t>
            </a:r>
            <a:r>
              <a:rPr lang="ru-RU" sz="1400" dirty="0" smtClean="0"/>
              <a:t> </a:t>
            </a:r>
            <a:r>
              <a:rPr lang="en-US" sz="1400" dirty="0" smtClean="0"/>
              <a:t>the collider building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95549" y="3573016"/>
            <a:ext cx="38011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- To cool the collider, 2 satellite helium refrigerators #2, 3 were installed in room 177 of collider building #17.</a:t>
            </a:r>
          </a:p>
          <a:p>
            <a:r>
              <a:rPr lang="en-US" sz="1400" dirty="0" smtClean="0"/>
              <a:t>- In December 2024, they were successfully launched with cooling to the temperature of liquid helium.</a:t>
            </a:r>
          </a:p>
          <a:p>
            <a:r>
              <a:rPr lang="en-US" sz="1400" dirty="0" smtClean="0"/>
              <a:t>- The cooling capacity of each unit is 2000 W at 4.5 K.</a:t>
            </a:r>
          </a:p>
          <a:p>
            <a:r>
              <a:rPr lang="en-US" sz="1400" dirty="0" smtClean="0"/>
              <a:t>- In January, the refrigeration control circuits will be adjusted.</a:t>
            </a:r>
            <a:endParaRPr lang="ru-RU" sz="1400"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705B512-40EA-475E-9CB6-CC43EC612E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352" y="1353839"/>
            <a:ext cx="2309408" cy="17320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05147" y="836710"/>
            <a:ext cx="3350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Liquefier 1000 and compressor complex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075649" y="3419577"/>
            <a:ext cx="440959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- Liquefier 1000 successfully operated at the MPD detector cooling during the run, filling 12 m3 of tank containers with liquid helium.</a:t>
            </a:r>
          </a:p>
          <a:p>
            <a:r>
              <a:rPr lang="en-US" sz="1400" dirty="0" smtClean="0"/>
              <a:t>- The staff of the cryogenic </a:t>
            </a:r>
            <a:r>
              <a:rPr lang="en-US" sz="1400" dirty="0"/>
              <a:t>d</a:t>
            </a:r>
            <a:r>
              <a:rPr lang="en-US" sz="1400" dirty="0" smtClean="0"/>
              <a:t>epartment optimized the starting modes of the liquefier, which reduced the cooling time of the tanks and reduced energy costs.</a:t>
            </a:r>
          </a:p>
          <a:p>
            <a:r>
              <a:rPr lang="en-US" sz="1400" dirty="0" smtClean="0"/>
              <a:t>- Liquefier  has confirmed the design capacity of 1000 l/h of liquid helium.</a:t>
            </a:r>
          </a:p>
          <a:p>
            <a:r>
              <a:rPr lang="en-US" sz="1400" dirty="0" smtClean="0"/>
              <a:t>- Two new compressors “</a:t>
            </a:r>
            <a:r>
              <a:rPr lang="en-US" sz="1400" dirty="0" err="1" smtClean="0"/>
              <a:t>Kaskad</a:t>
            </a:r>
            <a:r>
              <a:rPr lang="en-US" sz="1400" dirty="0" smtClean="0"/>
              <a:t> -110/30” successfully operated during the MPD cooling session.</a:t>
            </a:r>
            <a:endParaRPr lang="ru-RU" sz="14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18814968-1F0D-4937-A694-86066D97AE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959" y="1184556"/>
            <a:ext cx="1552967" cy="207062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533159" y="728988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Cryogenic LHe, LN2, warm straight and return  pipelines</a:t>
            </a:r>
            <a:endParaRPr lang="ru-RU" sz="14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BAA0FD73-E804-4C71-A938-7630DE21FB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458" y="3310750"/>
            <a:ext cx="2160240" cy="1620619"/>
          </a:xfrm>
          <a:prstGeom prst="rect">
            <a:avLst/>
          </a:prstGeom>
        </p:spPr>
      </p:pic>
      <p:pic>
        <p:nvPicPr>
          <p:cNvPr id="9218" name="Picture 2" descr="D:\ОИЯИ\ЛФВЭ_НИКА\PAC\Фото\IMG_86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587" y="3310750"/>
            <a:ext cx="1318213" cy="98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995" y="1252208"/>
            <a:ext cx="3618703" cy="200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1269463" y="3922904"/>
            <a:ext cx="481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LHe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269463" y="4121059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LN2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77176" y="5013176"/>
            <a:ext cx="33843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- Warm pipe is ready and tested.</a:t>
            </a:r>
          </a:p>
          <a:p>
            <a:r>
              <a:rPr lang="en-US" sz="1400" dirty="0" smtClean="0"/>
              <a:t>- LN2 pipes </a:t>
            </a:r>
            <a:r>
              <a:rPr lang="en-US" sz="1400" dirty="0"/>
              <a:t>are progressing as </a:t>
            </a:r>
            <a:r>
              <a:rPr lang="en-US" sz="1400" dirty="0" smtClean="0"/>
              <a:t>planned and will be finished in January 2025.</a:t>
            </a:r>
          </a:p>
          <a:p>
            <a:r>
              <a:rPr lang="en-US" sz="1400" dirty="0" smtClean="0"/>
              <a:t>- LHe pipe in the west side</a:t>
            </a:r>
          </a:p>
          <a:p>
            <a:r>
              <a:rPr lang="en-US" sz="1400" dirty="0" smtClean="0"/>
              <a:t>- LHe pipe in the east side</a:t>
            </a:r>
            <a:endParaRPr lang="ru-RU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8637986" y="6573485"/>
            <a:ext cx="3423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*Drawings and information by A. </a:t>
            </a:r>
            <a:r>
              <a:rPr lang="en-US" sz="1200" dirty="0" err="1" smtClean="0"/>
              <a:t>Konstantinov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91193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279" y="188640"/>
            <a:ext cx="10952798" cy="476672"/>
          </a:xfrm>
        </p:spPr>
        <p:txBody>
          <a:bodyPr/>
          <a:lstStyle/>
          <a:p>
            <a:r>
              <a:rPr lang="en-US" sz="3600" dirty="0">
                <a:effectLst/>
              </a:rPr>
              <a:t>Histogram of cooling of collider </a:t>
            </a:r>
            <a:r>
              <a:rPr lang="en-US" sz="3600" dirty="0" smtClean="0">
                <a:effectLst/>
              </a:rPr>
              <a:t>magnets</a:t>
            </a:r>
            <a:r>
              <a:rPr lang="ru-RU" sz="3600" dirty="0" smtClean="0">
                <a:effectLst/>
              </a:rPr>
              <a:t> 17/10/2025</a:t>
            </a:r>
            <a:endParaRPr lang="ru-RU" sz="3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39" y="709439"/>
            <a:ext cx="11669196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397" y="874513"/>
            <a:ext cx="7920880" cy="3258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28903" y="184482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685287" y="184482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579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271" y="3140968"/>
            <a:ext cx="10952798" cy="1484784"/>
          </a:xfrm>
        </p:spPr>
        <p:txBody>
          <a:bodyPr/>
          <a:lstStyle/>
          <a:p>
            <a:r>
              <a:rPr lang="en-US" sz="3600" dirty="0" smtClean="0"/>
              <a:t>Chapter 2</a:t>
            </a:r>
            <a:br>
              <a:rPr lang="en-US" sz="3600" dirty="0" smtClean="0"/>
            </a:br>
            <a:r>
              <a:rPr lang="en-US" sz="3600" dirty="0" smtClean="0">
                <a:solidFill>
                  <a:srgbClr val="FF0000"/>
                </a:solidFill>
              </a:rPr>
              <a:t>M</a:t>
            </a:r>
            <a:r>
              <a:rPr lang="en-US" sz="3600" dirty="0" smtClean="0"/>
              <a:t>ulti-</a:t>
            </a:r>
            <a:r>
              <a:rPr lang="en-US" sz="3600" dirty="0" smtClean="0">
                <a:solidFill>
                  <a:srgbClr val="FF0000"/>
                </a:solidFill>
              </a:rPr>
              <a:t>P</a:t>
            </a:r>
            <a:r>
              <a:rPr lang="en-US" sz="3600" dirty="0" smtClean="0"/>
              <a:t>urpose </a:t>
            </a:r>
            <a:r>
              <a:rPr lang="en-US" sz="3600" dirty="0" smtClean="0">
                <a:solidFill>
                  <a:srgbClr val="FF0000"/>
                </a:solidFill>
              </a:rPr>
              <a:t>D</a:t>
            </a:r>
            <a:r>
              <a:rPr lang="en-US" sz="3600" dirty="0" smtClean="0"/>
              <a:t>etector</a:t>
            </a:r>
            <a:br>
              <a:rPr lang="en-US" sz="3600" dirty="0" smtClean="0"/>
            </a:br>
            <a:r>
              <a:rPr lang="en-US" sz="3600" dirty="0" smtClean="0">
                <a:solidFill>
                  <a:srgbClr val="FF0000"/>
                </a:solidFill>
              </a:rPr>
              <a:t>MPD</a:t>
            </a:r>
            <a:r>
              <a:rPr lang="en-US" sz="3600" dirty="0" smtClean="0"/>
              <a:t> </a:t>
            </a:r>
            <a:br>
              <a:rPr lang="en-US" sz="3600" dirty="0" smtClean="0"/>
            </a:br>
            <a:r>
              <a:rPr lang="en-US" sz="3600" dirty="0" smtClean="0"/>
              <a:t>at NICA complex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9177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764704"/>
          </a:xfrm>
        </p:spPr>
        <p:txBody>
          <a:bodyPr/>
          <a:lstStyle/>
          <a:p>
            <a:r>
              <a:rPr lang="en-US" sz="3600" dirty="0" smtClean="0"/>
              <a:t>Magnet dimensions and delivery</a:t>
            </a:r>
            <a:endParaRPr lang="ru-RU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535" y="908720"/>
            <a:ext cx="7992888" cy="5803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566" y="764704"/>
            <a:ext cx="2922139" cy="200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988840"/>
            <a:ext cx="352839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The parameters for the transport of the MPD Magnet are</a:t>
            </a:r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:</a:t>
            </a:r>
            <a:endParaRPr lang="ru-RU" sz="16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sz="1600" dirty="0"/>
          </a:p>
          <a:p>
            <a:r>
              <a:rPr lang="en-US" sz="1600" dirty="0"/>
              <a:t>• MPD Magnet weight: 80 </a:t>
            </a:r>
            <a:r>
              <a:rPr lang="en-US" sz="1600" dirty="0" smtClean="0"/>
              <a:t>ton</a:t>
            </a:r>
            <a:endParaRPr lang="ru-RU" sz="1600" dirty="0" smtClean="0"/>
          </a:p>
          <a:p>
            <a:endParaRPr lang="en-US" sz="1600" dirty="0"/>
          </a:p>
          <a:p>
            <a:r>
              <a:rPr lang="en-US" sz="1600" dirty="0"/>
              <a:t>• Shipping structure weight 45 </a:t>
            </a:r>
            <a:r>
              <a:rPr lang="en-US" sz="1600" dirty="0" smtClean="0"/>
              <a:t>ton</a:t>
            </a:r>
            <a:endParaRPr lang="ru-RU" sz="1600" dirty="0" smtClean="0"/>
          </a:p>
          <a:p>
            <a:endParaRPr lang="en-US" sz="1600" dirty="0"/>
          </a:p>
          <a:p>
            <a:r>
              <a:rPr lang="en-US" sz="1600" dirty="0"/>
              <a:t>• MPD Magnet dimensions without Shipping Structure (L x Ø) 8.2 x 5.9 </a:t>
            </a:r>
            <a:r>
              <a:rPr lang="en-US" sz="1600" dirty="0" smtClean="0"/>
              <a:t>m</a:t>
            </a:r>
            <a:endParaRPr lang="ru-RU" sz="1600" dirty="0" smtClean="0"/>
          </a:p>
          <a:p>
            <a:endParaRPr lang="en-US" sz="1600" dirty="0"/>
          </a:p>
          <a:p>
            <a:r>
              <a:rPr lang="en-US" sz="1600" dirty="0"/>
              <a:t>• Overall dimensions (L x W x H) </a:t>
            </a:r>
            <a:r>
              <a:rPr lang="en-US" sz="1600" b="1" dirty="0">
                <a:solidFill>
                  <a:srgbClr val="FF0000"/>
                </a:solidFill>
              </a:rPr>
              <a:t>9.4 x 7.2 x 6.6 </a:t>
            </a:r>
            <a:r>
              <a:rPr lang="en-US" sz="1600" b="1" dirty="0" smtClean="0">
                <a:solidFill>
                  <a:srgbClr val="FF0000"/>
                </a:solidFill>
              </a:rPr>
              <a:t>m</a:t>
            </a:r>
            <a:endParaRPr lang="ru-RU" sz="1600" b="1" dirty="0" smtClean="0">
              <a:solidFill>
                <a:srgbClr val="FF0000"/>
              </a:solidFill>
            </a:endParaRPr>
          </a:p>
          <a:p>
            <a:endParaRPr lang="en-US" sz="1600" dirty="0"/>
          </a:p>
          <a:p>
            <a:r>
              <a:rPr lang="en-US" sz="1600" dirty="0"/>
              <a:t>• Total weight </a:t>
            </a:r>
            <a:r>
              <a:rPr lang="en-US" sz="1600" b="1" dirty="0">
                <a:solidFill>
                  <a:srgbClr val="FF0000"/>
                </a:solidFill>
              </a:rPr>
              <a:t>125 </a:t>
            </a:r>
            <a:r>
              <a:rPr lang="en-US" sz="1600" b="1" dirty="0" smtClean="0">
                <a:solidFill>
                  <a:srgbClr val="FF0000"/>
                </a:solidFill>
              </a:rPr>
              <a:t>ton</a:t>
            </a:r>
            <a:endParaRPr lang="ru-RU" sz="1600" b="1" dirty="0" smtClean="0">
              <a:solidFill>
                <a:srgbClr val="FF0000"/>
              </a:solidFill>
            </a:endParaRPr>
          </a:p>
          <a:p>
            <a:endParaRPr lang="it-IT" sz="1600" dirty="0"/>
          </a:p>
          <a:p>
            <a:r>
              <a:rPr lang="en-US" sz="1600" dirty="0"/>
              <a:t>• Max tilt allowed 1 degree</a:t>
            </a:r>
            <a:endParaRPr lang="ru-RU" sz="1600" dirty="0"/>
          </a:p>
        </p:txBody>
      </p:sp>
      <p:pic>
        <p:nvPicPr>
          <p:cNvPr id="5126" name="Picture 6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400" y="2979140"/>
            <a:ext cx="2823459" cy="188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ОИЯИ\ЛФВЭ_НИКА\MPD\Сборка соленоида\Вскрытие соленоида\MPD\DJI_04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895" y="4494787"/>
            <a:ext cx="2955972" cy="221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8223" y="908720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Genoa (Italy) – St. Petersburg (</a:t>
            </a:r>
            <a:r>
              <a:rPr lang="en-US" dirty="0"/>
              <a:t>R</a:t>
            </a:r>
            <a:r>
              <a:rPr lang="en-US" dirty="0" smtClean="0"/>
              <a:t>ussia) – Ladoga and Onega lakes – Volga river – </a:t>
            </a:r>
            <a:r>
              <a:rPr lang="en-US" dirty="0" err="1" smtClean="0"/>
              <a:t>Dubna</a:t>
            </a:r>
            <a:r>
              <a:rPr lang="en-US" dirty="0" smtClean="0"/>
              <a:t> (JINR)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694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7" y="0"/>
            <a:ext cx="12169775" cy="980728"/>
          </a:xfrm>
        </p:spPr>
        <p:txBody>
          <a:bodyPr/>
          <a:lstStyle/>
          <a:p>
            <a:r>
              <a:rPr lang="en-US" dirty="0" smtClean="0"/>
              <a:t>Plan of talk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0113" y="1772816"/>
            <a:ext cx="5506901" cy="409342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NICA complex</a:t>
            </a:r>
          </a:p>
          <a:p>
            <a:endParaRPr lang="en-US" sz="2000" dirty="0" smtClean="0"/>
          </a:p>
          <a:p>
            <a:r>
              <a:rPr lang="en-US" sz="2000" dirty="0" smtClean="0"/>
              <a:t>   - Some data of collider units</a:t>
            </a:r>
          </a:p>
          <a:p>
            <a:r>
              <a:rPr lang="en-US" sz="2000" dirty="0" smtClean="0"/>
              <a:t>   - Building and engineering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MPD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r>
              <a:rPr lang="en-US" sz="2000" dirty="0" smtClean="0"/>
              <a:t>     - Delivery, magnet construction and some parameters</a:t>
            </a:r>
          </a:p>
          <a:p>
            <a:r>
              <a:rPr lang="en-US" sz="2000" dirty="0" smtClean="0"/>
              <a:t>     - Power supplier system	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- Cryogenic infrastructure</a:t>
            </a:r>
          </a:p>
          <a:p>
            <a:r>
              <a:rPr lang="en-US" sz="2000" dirty="0" smtClean="0"/>
              <a:t>     - Magnetic field mapping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</a:t>
            </a:r>
          </a:p>
        </p:txBody>
      </p:sp>
      <p:pic>
        <p:nvPicPr>
          <p:cNvPr id="3" name="Picture 2" descr="D:\ОИЯИ\ЛФВЭ_НИКА\MPD\Сборка соленоида\Этапы сборки и отчеты\Фото\06_11_2022\Фото_статус сборки_08_11_2022\IMG_11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491" y="476672"/>
            <a:ext cx="4032448" cy="3024336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sp3d>
            <a:bevelT w="165100" prst="coolSlan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ОИЯИ\ЛФВЭ_НИКА\Фото НИКИ коптер\NICA Коптер Осень 2024\DJI_08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 brushSize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014" y="3068959"/>
            <a:ext cx="5156385" cy="366676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39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92" y="692695"/>
            <a:ext cx="11943159" cy="5932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271" y="23614"/>
            <a:ext cx="10952798" cy="692696"/>
          </a:xfrm>
        </p:spPr>
        <p:txBody>
          <a:bodyPr/>
          <a:lstStyle/>
          <a:p>
            <a:r>
              <a:rPr lang="en-US" sz="3200" dirty="0" smtClean="0"/>
              <a:t>MPD magnet construction</a:t>
            </a:r>
            <a:endParaRPr lang="ru-RU" sz="32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004077"/>
              </p:ext>
            </p:extLst>
          </p:nvPr>
        </p:nvGraphicFramePr>
        <p:xfrm>
          <a:off x="118392" y="3068960"/>
          <a:ext cx="2438103" cy="30895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74007"/>
                <a:gridCol w="864096"/>
              </a:tblGrid>
              <a:tr h="21602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Parameters of the magnet</a:t>
                      </a:r>
                      <a:endParaRPr lang="ru-RU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</a:tr>
              <a:tr h="244976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Magnetic</a:t>
                      </a:r>
                      <a:r>
                        <a:rPr lang="en-US" sz="1100" baseline="0" dirty="0" smtClean="0"/>
                        <a:t> field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0,57 T</a:t>
                      </a:r>
                      <a:endParaRPr lang="ru-RU" sz="1100" dirty="0"/>
                    </a:p>
                  </a:txBody>
                  <a:tcPr/>
                </a:tc>
              </a:tr>
              <a:tr h="273928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Cryostat weight and  size (diameter/length) mm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66 tons  </a:t>
                      </a:r>
                    </a:p>
                    <a:p>
                      <a:r>
                        <a:rPr lang="en-US" sz="1100" dirty="0" smtClean="0"/>
                        <a:t>5443/7910</a:t>
                      </a:r>
                      <a:endParaRPr lang="ru-RU" sz="1100" dirty="0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Yoke weight and  size (diameter/length) mm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630 tons</a:t>
                      </a:r>
                    </a:p>
                    <a:p>
                      <a:r>
                        <a:rPr lang="en-US" sz="1100" dirty="0" smtClean="0"/>
                        <a:t>6583/8970</a:t>
                      </a:r>
                      <a:endParaRPr lang="ru-RU" sz="1100" dirty="0"/>
                    </a:p>
                  </a:txBody>
                  <a:tcPr/>
                </a:tc>
              </a:tr>
              <a:tr h="34843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Current</a:t>
                      </a:r>
                    </a:p>
                    <a:p>
                      <a:r>
                        <a:rPr lang="en-US" sz="1100" dirty="0" smtClean="0"/>
                        <a:t>Voltage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1790 A</a:t>
                      </a:r>
                    </a:p>
                    <a:p>
                      <a:r>
                        <a:rPr lang="en-US" sz="1100" dirty="0" smtClean="0"/>
                        <a:t>10V</a:t>
                      </a:r>
                      <a:endParaRPr lang="ru-RU" sz="1100" dirty="0"/>
                    </a:p>
                  </a:txBody>
                  <a:tcPr/>
                </a:tc>
              </a:tr>
              <a:tr h="34843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Each pole</a:t>
                      </a:r>
                      <a:r>
                        <a:rPr lang="en-US" sz="1100" baseline="0" dirty="0" smtClean="0"/>
                        <a:t> weight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45 tons</a:t>
                      </a:r>
                      <a:endParaRPr lang="ru-RU" sz="1100" dirty="0"/>
                    </a:p>
                  </a:txBody>
                  <a:tcPr/>
                </a:tc>
              </a:tr>
              <a:tr h="34843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Total weight with support equipment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800 tons</a:t>
                      </a:r>
                      <a:endParaRPr lang="ru-RU" sz="1100" dirty="0"/>
                    </a:p>
                  </a:txBody>
                  <a:tcPr/>
                </a:tc>
              </a:tr>
              <a:tr h="34843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Homogeneity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*10</a:t>
                      </a:r>
                      <a:r>
                        <a:rPr lang="en-US" sz="11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</a:t>
                      </a:r>
                      <a:endParaRPr lang="ru-RU" sz="11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82" name="Picture 10" descr="D:\ОИЯИ\ЛФВЭ_НИКА\MPD\Сборка соленоида\Этапы сборки и отчеты\Фото\Зал МЦД\IMG_46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127" y="4077072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56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836712"/>
          </a:xfrm>
        </p:spPr>
        <p:txBody>
          <a:bodyPr/>
          <a:lstStyle/>
          <a:p>
            <a:r>
              <a:rPr lang="en-US" sz="4000" dirty="0" smtClean="0"/>
              <a:t>Possibility of magnet moving</a:t>
            </a:r>
            <a:endParaRPr lang="ru-RU" sz="4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39" y="1196752"/>
            <a:ext cx="9374939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40" y="1196752"/>
            <a:ext cx="9374939" cy="4724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39" y="1199009"/>
            <a:ext cx="9413401" cy="4722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9105984" y="1484784"/>
            <a:ext cx="2958677" cy="35283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Three main position</a:t>
            </a:r>
          </a:p>
          <a:p>
            <a:pPr algn="ctr"/>
            <a:endParaRPr lang="en-US" b="1" dirty="0" smtClean="0"/>
          </a:p>
          <a:p>
            <a:pPr marL="342900" indent="-342900">
              <a:buAutoNum type="arabicPeriod"/>
            </a:pPr>
            <a:r>
              <a:rPr lang="en-US" sz="1600" dirty="0" smtClean="0"/>
              <a:t>Assembling position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Trim coils installation position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Beam position</a:t>
            </a:r>
          </a:p>
          <a:p>
            <a:endParaRPr lang="en-US" sz="1600" dirty="0"/>
          </a:p>
          <a:p>
            <a:r>
              <a:rPr lang="en-US" sz="1600" dirty="0" smtClean="0"/>
              <a:t>Distance – 12 m</a:t>
            </a:r>
          </a:p>
          <a:p>
            <a:r>
              <a:rPr lang="en-US" sz="1600" dirty="0" smtClean="0"/>
              <a:t>Moving time about 5 hours</a:t>
            </a:r>
          </a:p>
          <a:p>
            <a:r>
              <a:rPr lang="en-US" sz="1600" dirty="0" smtClean="0"/>
              <a:t>Speed  2 – 3 mm/s (for the final step 0,4-0,5 mm/s)</a:t>
            </a:r>
          </a:p>
        </p:txBody>
      </p:sp>
    </p:spTree>
    <p:extLst>
      <p:ext uri="{BB962C8B-B14F-4D97-AF65-F5344CB8AC3E}">
        <p14:creationId xmlns:p14="http://schemas.microsoft.com/office/powerpoint/2010/main" val="347595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732" y="1633271"/>
            <a:ext cx="6861043" cy="3413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40271" y="23614"/>
            <a:ext cx="10952798" cy="692696"/>
          </a:xfrm>
        </p:spPr>
        <p:txBody>
          <a:bodyPr/>
          <a:lstStyle/>
          <a:p>
            <a:r>
              <a:rPr lang="en-US" sz="3200" dirty="0" smtClean="0"/>
              <a:t>Solenoid construction</a:t>
            </a:r>
            <a:endParaRPr lang="ru-RU" sz="32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47" y="1340768"/>
            <a:ext cx="488693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116335" y="980728"/>
            <a:ext cx="2736304" cy="50405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Solenoid with vacuum jacket</a:t>
            </a:r>
            <a:endParaRPr lang="ru-RU" sz="16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083069" y="1015033"/>
            <a:ext cx="3312368" cy="469751"/>
          </a:xfrm>
          <a:prstGeom prst="round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Solenoid without vacuum jacket</a:t>
            </a:r>
            <a:endParaRPr lang="ru-RU" sz="1600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684287" y="4077073"/>
            <a:ext cx="1008112" cy="12448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31937" y="5046711"/>
            <a:ext cx="1348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Vacuum jacket</a:t>
            </a:r>
            <a:endParaRPr lang="ru-RU" sz="1400" dirty="0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684287" y="5321955"/>
            <a:ext cx="15960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2280319" y="4005064"/>
            <a:ext cx="1140272" cy="13168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4247" y="5589240"/>
            <a:ext cx="23487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Inner diameter is 4656 mm</a:t>
            </a:r>
          </a:p>
          <a:p>
            <a:r>
              <a:rPr lang="en-US" sz="1400" dirty="0" smtClean="0"/>
              <a:t>Outer diameter is 5443 mm</a:t>
            </a:r>
          </a:p>
          <a:p>
            <a:r>
              <a:rPr lang="en-US" sz="1400" dirty="0" smtClean="0"/>
              <a:t>Length is 7910 mm </a:t>
            </a:r>
            <a:endParaRPr lang="ru-RU" sz="14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991764" y="5321955"/>
            <a:ext cx="4317259" cy="141596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1400" dirty="0" smtClean="0"/>
              <a:t>Vacuum jacket (10-5 </a:t>
            </a:r>
            <a:r>
              <a:rPr lang="en-US" sz="1400" dirty="0" err="1" smtClean="0"/>
              <a:t>Torr</a:t>
            </a:r>
            <a:r>
              <a:rPr lang="en-US" sz="1400" dirty="0" smtClean="0"/>
              <a:t> in warm mode)</a:t>
            </a:r>
          </a:p>
          <a:p>
            <a:pPr marL="342900" indent="-342900">
              <a:buAutoNum type="arabicPeriod"/>
            </a:pPr>
            <a:r>
              <a:rPr lang="en-US" sz="1400" dirty="0" smtClean="0"/>
              <a:t>LN2 thermal shield (80K)</a:t>
            </a:r>
          </a:p>
          <a:p>
            <a:pPr marL="342900" indent="-342900">
              <a:buAutoNum type="arabicPeriod"/>
            </a:pPr>
            <a:r>
              <a:rPr lang="en-US" sz="1400" dirty="0" smtClean="0"/>
              <a:t>Cold mass (support cylinder for SC cables)</a:t>
            </a:r>
          </a:p>
          <a:p>
            <a:pPr marL="342900" indent="-342900">
              <a:buAutoNum type="arabicPeriod"/>
            </a:pPr>
            <a:r>
              <a:rPr lang="en-US" sz="1400" dirty="0" smtClean="0"/>
              <a:t>Superconductor cables (3 parts) total length 27 km, </a:t>
            </a:r>
            <a:r>
              <a:rPr lang="en-US" sz="1400" dirty="0" err="1" smtClean="0"/>
              <a:t>NbTi</a:t>
            </a:r>
            <a:r>
              <a:rPr lang="en-US" sz="1400" dirty="0"/>
              <a:t> </a:t>
            </a:r>
            <a:r>
              <a:rPr lang="en-US" sz="1400" dirty="0" smtClean="0"/>
              <a:t> in pure aluminum matrix.</a:t>
            </a:r>
          </a:p>
          <a:p>
            <a:pPr marL="342900" indent="-342900">
              <a:buAutoNum type="arabicPeriod"/>
            </a:pPr>
            <a:r>
              <a:rPr lang="en-US" sz="1400" dirty="0" smtClean="0"/>
              <a:t>Cooling LN2 and LH pipes (</a:t>
            </a:r>
            <a:r>
              <a:rPr lang="en-US" sz="1400" dirty="0" err="1" smtClean="0"/>
              <a:t>cimmny</a:t>
            </a:r>
            <a:r>
              <a:rPr lang="en-US" sz="1400" dirty="0" smtClean="0"/>
              <a:t> area)</a:t>
            </a: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4788743" y="1412776"/>
            <a:ext cx="1368152" cy="1296144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4788743" y="1412776"/>
            <a:ext cx="1296144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885221" y="1164779"/>
            <a:ext cx="11031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LN2  shield</a:t>
            </a:r>
            <a:endParaRPr lang="ru-RU" sz="1400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332901" y="5328960"/>
            <a:ext cx="4392488" cy="141596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6</a:t>
            </a:r>
            <a:r>
              <a:rPr lang="en-US" sz="1400" dirty="0" smtClean="0"/>
              <a:t>. Number </a:t>
            </a:r>
            <a:r>
              <a:rPr lang="en-US" sz="1400" dirty="0"/>
              <a:t>of turns </a:t>
            </a:r>
            <a:r>
              <a:rPr lang="en-US" sz="1400" dirty="0" smtClean="0"/>
              <a:t>– 1674</a:t>
            </a:r>
          </a:p>
          <a:p>
            <a:r>
              <a:rPr lang="en-US" sz="1400" dirty="0"/>
              <a:t>7</a:t>
            </a:r>
            <a:r>
              <a:rPr lang="en-US" sz="1400" dirty="0" smtClean="0"/>
              <a:t>. Operation </a:t>
            </a:r>
            <a:r>
              <a:rPr lang="en-US" sz="1400" dirty="0"/>
              <a:t>temperature 4,5 – 5,5 </a:t>
            </a:r>
            <a:r>
              <a:rPr lang="en-US" sz="1400" dirty="0" smtClean="0"/>
              <a:t>K</a:t>
            </a:r>
          </a:p>
          <a:p>
            <a:r>
              <a:rPr lang="en-US" sz="1400" dirty="0"/>
              <a:t>8</a:t>
            </a:r>
            <a:r>
              <a:rPr lang="en-US" sz="1400" dirty="0" smtClean="0"/>
              <a:t>. Operation </a:t>
            </a:r>
            <a:r>
              <a:rPr lang="en-US" sz="1400" dirty="0"/>
              <a:t>current / Rated induction – 1,79  A / 0,5 </a:t>
            </a:r>
            <a:r>
              <a:rPr lang="en-US" sz="1400" dirty="0" smtClean="0"/>
              <a:t>T.</a:t>
            </a:r>
          </a:p>
          <a:p>
            <a:r>
              <a:rPr lang="en-US" sz="1400" dirty="0"/>
              <a:t>9</a:t>
            </a:r>
            <a:r>
              <a:rPr lang="en-US" sz="1400" dirty="0" smtClean="0"/>
              <a:t>. 12 </a:t>
            </a:r>
            <a:r>
              <a:rPr lang="en-US" sz="1400" dirty="0"/>
              <a:t>Radial and 6 axis cold mass suspensions</a:t>
            </a:r>
          </a:p>
          <a:p>
            <a:r>
              <a:rPr lang="en-US" sz="1400" dirty="0" smtClean="0"/>
              <a:t>10. Total </a:t>
            </a:r>
            <a:r>
              <a:rPr lang="en-US" sz="1400" dirty="0"/>
              <a:t>heat gain – 1056 W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730910" y="4990043"/>
            <a:ext cx="3156226" cy="331912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Parameters of solenoid</a:t>
            </a:r>
            <a:endParaRPr lang="ru-RU" sz="1600" dirty="0"/>
          </a:p>
        </p:txBody>
      </p:sp>
      <p:pic>
        <p:nvPicPr>
          <p:cNvPr id="40" name="Picture 7" descr="D:\ОИЯИ\ЛФВЭ_НИКА\MPD\Сборка соленоида\Этапы сборки и отчеты\Фото\06_11_2022\Фото_статус сборки_08_11_2022\IMG_11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375" y="309563"/>
            <a:ext cx="1513656" cy="201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Овал 30"/>
          <p:cNvSpPr/>
          <p:nvPr/>
        </p:nvSpPr>
        <p:spPr>
          <a:xfrm>
            <a:off x="9109223" y="2564904"/>
            <a:ext cx="936104" cy="115212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Прямая со стрелкой 32"/>
          <p:cNvCxnSpPr>
            <a:stCxn id="31" idx="6"/>
          </p:cNvCxnSpPr>
          <p:nvPr/>
        </p:nvCxnSpPr>
        <p:spPr>
          <a:xfrm flipV="1">
            <a:off x="10045327" y="2420888"/>
            <a:ext cx="1188876" cy="72008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V="1">
            <a:off x="11395849" y="3140969"/>
            <a:ext cx="161646" cy="864095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 flipV="1">
            <a:off x="10693399" y="3284984"/>
            <a:ext cx="702450" cy="72008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1265985" y="400506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endParaRPr lang="ru-RU" dirty="0"/>
          </a:p>
        </p:txBody>
      </p:sp>
      <p:cxnSp>
        <p:nvCxnSpPr>
          <p:cNvPr id="42" name="Прямая со стрелкой 41"/>
          <p:cNvCxnSpPr/>
          <p:nvPr/>
        </p:nvCxnSpPr>
        <p:spPr>
          <a:xfrm flipH="1" flipV="1">
            <a:off x="8965207" y="3573016"/>
            <a:ext cx="432048" cy="936104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9277193" y="447884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ru-RU" dirty="0"/>
          </a:p>
        </p:txBody>
      </p:sp>
      <p:sp>
        <p:nvSpPr>
          <p:cNvPr id="45" name="TextBox 44"/>
          <p:cNvSpPr txBox="1"/>
          <p:nvPr/>
        </p:nvSpPr>
        <p:spPr>
          <a:xfrm>
            <a:off x="11257413" y="223622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, 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134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43" y="3870404"/>
            <a:ext cx="3454928" cy="298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836712"/>
          </a:xfrm>
        </p:spPr>
        <p:txBody>
          <a:bodyPr/>
          <a:lstStyle/>
          <a:p>
            <a:r>
              <a:rPr lang="en-US" sz="4400" dirty="0" smtClean="0"/>
              <a:t>Suspension system of cold mass</a:t>
            </a:r>
            <a:endParaRPr lang="ru-RU" sz="44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7" y="1052736"/>
            <a:ext cx="5833206" cy="517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вал 5"/>
          <p:cNvSpPr/>
          <p:nvPr/>
        </p:nvSpPr>
        <p:spPr>
          <a:xfrm rot="1169206">
            <a:off x="7080051" y="4293096"/>
            <a:ext cx="2088232" cy="12818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70" y="692696"/>
            <a:ext cx="372427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663" y="901465"/>
            <a:ext cx="4435606" cy="2019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вал 8"/>
          <p:cNvSpPr/>
          <p:nvPr/>
        </p:nvSpPr>
        <p:spPr>
          <a:xfrm rot="1948325">
            <a:off x="8484518" y="846984"/>
            <a:ext cx="1037002" cy="5164918"/>
          </a:xfrm>
          <a:prstGeom prst="ellipse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/>
          <p:cNvCxnSpPr>
            <a:stCxn id="9" idx="2"/>
          </p:cNvCxnSpPr>
          <p:nvPr/>
        </p:nvCxnSpPr>
        <p:spPr>
          <a:xfrm flipH="1" flipV="1">
            <a:off x="7910365" y="2636912"/>
            <a:ext cx="655219" cy="514154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3968608" y="3036398"/>
            <a:ext cx="2740290" cy="358020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Suspension system consist of 6 axils and 12 radial tie-rods.</a:t>
            </a:r>
          </a:p>
          <a:p>
            <a:pPr algn="ctr"/>
            <a:endParaRPr lang="en-US" sz="1600" b="1" dirty="0" smtClean="0"/>
          </a:p>
          <a:p>
            <a:r>
              <a:rPr lang="en-US" sz="1400" b="1" dirty="0" smtClean="0"/>
              <a:t>Axis tie-rods</a:t>
            </a:r>
            <a:r>
              <a:rPr lang="en-US" sz="1400" dirty="0" smtClean="0"/>
              <a:t> – fixed cold mass from moving in axis direction </a:t>
            </a:r>
          </a:p>
          <a:p>
            <a:r>
              <a:rPr lang="en-US" sz="1400" dirty="0" smtClean="0"/>
              <a:t>Maximum force of tensile/compressive is 240/89 </a:t>
            </a:r>
            <a:r>
              <a:rPr lang="en-US" sz="1400" dirty="0" err="1" smtClean="0"/>
              <a:t>kN.</a:t>
            </a:r>
            <a:r>
              <a:rPr lang="ru-RU" sz="1400" dirty="0" smtClean="0"/>
              <a:t> </a:t>
            </a:r>
            <a:r>
              <a:rPr lang="en-US" sz="1400" dirty="0" smtClean="0"/>
              <a:t>Safety factor is 4,3.</a:t>
            </a:r>
          </a:p>
          <a:p>
            <a:endParaRPr lang="en-US" sz="1400" dirty="0"/>
          </a:p>
          <a:p>
            <a:r>
              <a:rPr lang="en-US" sz="1400" b="1" dirty="0" smtClean="0"/>
              <a:t>Radial tie-rods</a:t>
            </a:r>
            <a:r>
              <a:rPr lang="en-US" sz="1400" dirty="0" smtClean="0"/>
              <a:t> – supporting a cold mass inside vacuum vessel.</a:t>
            </a:r>
          </a:p>
          <a:p>
            <a:r>
              <a:rPr lang="en-US" sz="1400" dirty="0" smtClean="0"/>
              <a:t>Safe </a:t>
            </a:r>
            <a:r>
              <a:rPr lang="en-US" sz="1400" dirty="0"/>
              <a:t>against shear + bending with </a:t>
            </a:r>
            <a:r>
              <a:rPr lang="en-US" sz="1400" dirty="0" smtClean="0"/>
              <a:t>the sizing </a:t>
            </a:r>
            <a:r>
              <a:rPr lang="en-US" sz="1400" dirty="0"/>
              <a:t>load of 50 </a:t>
            </a:r>
            <a:r>
              <a:rPr lang="en-US" sz="1400" dirty="0" err="1" smtClean="0"/>
              <a:t>kN.</a:t>
            </a:r>
            <a:r>
              <a:rPr lang="en-US" sz="1400" dirty="0" smtClean="0"/>
              <a:t> Safety factor 1,8.  </a:t>
            </a:r>
            <a:endParaRPr lang="ru-RU" sz="1400" dirty="0"/>
          </a:p>
        </p:txBody>
      </p:sp>
      <p:cxnSp>
        <p:nvCxnSpPr>
          <p:cNvPr id="8" name="Прямая со стрелкой 7"/>
          <p:cNvCxnSpPr/>
          <p:nvPr/>
        </p:nvCxnSpPr>
        <p:spPr>
          <a:xfrm flipH="1" flipV="1">
            <a:off x="3276575" y="6093296"/>
            <a:ext cx="609270" cy="5760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6732959" y="5517232"/>
            <a:ext cx="936104" cy="11521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885845" y="6669360"/>
            <a:ext cx="284711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50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ukhin Konstantin\Downloads\IMG_90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25" y="1196752"/>
            <a:ext cx="3195414" cy="239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88" y="1058842"/>
            <a:ext cx="4617166" cy="302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5820" y="116632"/>
            <a:ext cx="10952798" cy="527133"/>
          </a:xfrm>
        </p:spPr>
        <p:txBody>
          <a:bodyPr/>
          <a:lstStyle/>
          <a:p>
            <a:r>
              <a:rPr lang="en-US" sz="4000" dirty="0" smtClean="0"/>
              <a:t>Superconductor cable</a:t>
            </a:r>
            <a:endParaRPr lang="ru-RU" sz="4000" dirty="0"/>
          </a:p>
        </p:txBody>
      </p:sp>
      <p:pic>
        <p:nvPicPr>
          <p:cNvPr id="5" name="Picture 2" descr="C:\Users\ADmin\Downloads\20180522_1208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9063" y="4293096"/>
            <a:ext cx="3840427" cy="2160240"/>
          </a:xfrm>
          <a:prstGeom prst="rect">
            <a:avLst/>
          </a:prstGeom>
          <a:noFill/>
        </p:spPr>
      </p:pic>
      <p:pic>
        <p:nvPicPr>
          <p:cNvPr id="6" name="Picture 3" descr="C:\Users\ADmin\Downloads\20170926_1510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77175" y="3120950"/>
            <a:ext cx="2016224" cy="1134126"/>
          </a:xfrm>
          <a:prstGeom prst="rect">
            <a:avLst/>
          </a:prstGeom>
          <a:noFill/>
        </p:spPr>
      </p:pic>
      <p:sp>
        <p:nvSpPr>
          <p:cNvPr id="10" name="Скругленный прямоугольник 9"/>
          <p:cNvSpPr/>
          <p:nvPr/>
        </p:nvSpPr>
        <p:spPr>
          <a:xfrm>
            <a:off x="540272" y="332656"/>
            <a:ext cx="2543520" cy="60228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Original SC </a:t>
            </a:r>
            <a:r>
              <a:rPr lang="en-US" dirty="0"/>
              <a:t>cables for MPD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48883" y="565605"/>
            <a:ext cx="4104456" cy="334542"/>
          </a:xfrm>
          <a:prstGeom prst="round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Winding and tests of SC cable in ASG</a:t>
            </a:r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8223" y="4037092"/>
            <a:ext cx="4464496" cy="270427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 cables parameters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SC Materials – </a:t>
            </a:r>
            <a:r>
              <a:rPr lang="en-US" sz="1600" dirty="0" err="1" smtClean="0"/>
              <a:t>NbTi</a:t>
            </a:r>
            <a:r>
              <a:rPr lang="en-US" sz="1600" dirty="0" smtClean="0"/>
              <a:t>/Cu.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Cable composition  is pure aluminum matrix (4,1 x 20 mm) and inside string of Cu/SC ratio 0,9/1 (d – 1,5 mm).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Insulation – </a:t>
            </a:r>
            <a:r>
              <a:rPr lang="en-US" sz="1600" dirty="0" err="1" smtClean="0"/>
              <a:t>kapton</a:t>
            </a:r>
            <a:r>
              <a:rPr lang="en-US" sz="1600" dirty="0"/>
              <a:t> tape, glass tape and epoxy </a:t>
            </a:r>
            <a:r>
              <a:rPr lang="en-US" sz="1600" dirty="0" smtClean="0"/>
              <a:t>resin. 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Critical current (1,2 T, 4,5 K) – 6,9 kA</a:t>
            </a:r>
          </a:p>
          <a:p>
            <a:pPr marL="342900" indent="-342900">
              <a:buAutoNum type="arabicPeriod"/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Cable length  - 27 km.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Cable weight – 6,3 tons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649" y="959370"/>
            <a:ext cx="3935461" cy="20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33937" y="1196752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LHC 27 km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19" y="4008105"/>
            <a:ext cx="3682365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6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908720"/>
          </a:xfrm>
        </p:spPr>
        <p:txBody>
          <a:bodyPr/>
          <a:lstStyle/>
          <a:p>
            <a:r>
              <a:rPr lang="en-US" dirty="0" smtClean="0"/>
              <a:t>Power supply system</a:t>
            </a:r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11" y="980727"/>
            <a:ext cx="10411197" cy="5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 descr="D:\ОИЯИ\ЛФВЭ_НИКА\MPD\Сборка соленоида\Этапы сборки и отчеты\Фото\2024\IMG_80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3870" y="3651092"/>
            <a:ext cx="3504923" cy="262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D:\ОИЯИ\ЛФВЭ_НИКА\MPD\Сборка соленоида\Этапы сборки и отчеты\Фото\2024\IMG_80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57366" y="4332737"/>
            <a:ext cx="2751556" cy="206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091" y="1830461"/>
            <a:ext cx="2808312" cy="2542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606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276" y="2332"/>
            <a:ext cx="10952798" cy="834380"/>
          </a:xfrm>
        </p:spPr>
        <p:txBody>
          <a:bodyPr/>
          <a:lstStyle/>
          <a:p>
            <a:r>
              <a:rPr lang="en-US" sz="3600" dirty="0" smtClean="0"/>
              <a:t> Stability test of power supplies</a:t>
            </a:r>
            <a:endParaRPr lang="ru-RU" sz="3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75467" y="1124744"/>
            <a:ext cx="3744416" cy="7200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Power supply of </a:t>
            </a:r>
            <a:r>
              <a:rPr lang="en-US" sz="2000" b="1" dirty="0" smtClean="0"/>
              <a:t>solenoid </a:t>
            </a:r>
            <a:r>
              <a:rPr lang="en-US" sz="2000" b="1" dirty="0"/>
              <a:t>I = </a:t>
            </a:r>
            <a:r>
              <a:rPr lang="en-US" sz="2000" b="1" dirty="0" smtClean="0"/>
              <a:t>2500A </a:t>
            </a:r>
            <a:r>
              <a:rPr lang="en-US" sz="2000" b="1" dirty="0"/>
              <a:t>V= </a:t>
            </a:r>
            <a:r>
              <a:rPr lang="en-US" sz="2000" b="1" dirty="0" smtClean="0"/>
              <a:t>10V</a:t>
            </a:r>
            <a:endParaRPr lang="ru-RU" sz="20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647" y="1916832"/>
            <a:ext cx="4246056" cy="473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252239" y="1124744"/>
            <a:ext cx="3744416" cy="7200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Power supply of </a:t>
            </a:r>
            <a:r>
              <a:rPr lang="en-US" sz="2000" b="1" dirty="0" smtClean="0"/>
              <a:t>TRIM1</a:t>
            </a:r>
          </a:p>
          <a:p>
            <a:pPr algn="ctr"/>
            <a:r>
              <a:rPr lang="en-US" sz="1600" b="1" dirty="0"/>
              <a:t>I = </a:t>
            </a:r>
            <a:r>
              <a:rPr lang="en-US" sz="1600" b="1" dirty="0" smtClean="0"/>
              <a:t>3000A </a:t>
            </a:r>
            <a:r>
              <a:rPr lang="en-US" sz="1600" b="1" dirty="0"/>
              <a:t>V= </a:t>
            </a:r>
            <a:r>
              <a:rPr lang="en-US" sz="1600" b="1" dirty="0" smtClean="0"/>
              <a:t>70V</a:t>
            </a:r>
            <a:endParaRPr lang="ru-RU" sz="16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317135" y="1124744"/>
            <a:ext cx="3744416" cy="7200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Power supply of </a:t>
            </a:r>
            <a:r>
              <a:rPr lang="en-US" sz="2000" b="1" dirty="0" smtClean="0"/>
              <a:t>TRIM2</a:t>
            </a:r>
          </a:p>
          <a:p>
            <a:pPr algn="ctr"/>
            <a:r>
              <a:rPr lang="en-US" sz="1600" b="1" dirty="0" smtClean="0"/>
              <a:t>I = 1300A V= 45V</a:t>
            </a:r>
            <a:endParaRPr lang="ru-RU" sz="16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380" y="1917973"/>
            <a:ext cx="3525926" cy="3988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88" y="3400425"/>
            <a:ext cx="104775" cy="5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3552825"/>
            <a:ext cx="104775" cy="5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07" y="1916832"/>
            <a:ext cx="3754101" cy="473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926" y="4761779"/>
            <a:ext cx="2737471" cy="188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671" y="4937716"/>
            <a:ext cx="2400815" cy="186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677" y="4725950"/>
            <a:ext cx="2346427" cy="1921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Mukhin Konstantin\Downloads\IMG_0669 (1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0498" y="2602098"/>
            <a:ext cx="2700758" cy="202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Mukhin Konstantin\Downloads\IMG_066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199" y="2264503"/>
            <a:ext cx="2914063" cy="218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557727" y="6090592"/>
            <a:ext cx="1512168" cy="5543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407715" y="5961351"/>
            <a:ext cx="1512168" cy="5543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9433259" y="6099295"/>
            <a:ext cx="1512168" cy="5543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519" y="2338287"/>
            <a:ext cx="6119019" cy="3181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47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667" y="1057799"/>
            <a:ext cx="9024108" cy="417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065" y="116632"/>
            <a:ext cx="10952798" cy="672478"/>
          </a:xfrm>
        </p:spPr>
        <p:txBody>
          <a:bodyPr/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Cryogenic infrastructure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764704"/>
            <a:ext cx="3492599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Control Dewar </a:t>
            </a:r>
            <a:endParaRPr lang="ru-RU" sz="1400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Refrigerator</a:t>
            </a:r>
            <a:endParaRPr lang="en-US" sz="1400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NTCS (Nitrogen temperature correction system)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LN2 and LHe heaters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LHe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pipe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Cryogenic flexible connection pipes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LN2 Tanks (2 pc)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LHe Tanks (2 pc)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LN2 transfer pipe 120 m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Warm pipes for He, N2 and </a:t>
            </a:r>
            <a:r>
              <a:rPr lang="en-US" sz="1400" dirty="0"/>
              <a:t>i</a:t>
            </a:r>
            <a:r>
              <a:rPr lang="en-US" sz="1400" dirty="0" smtClean="0"/>
              <a:t>nstrumentation Air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Flexible warm pipes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Support system for flexible pipes </a:t>
            </a:r>
          </a:p>
          <a:p>
            <a:pPr>
              <a:lnSpc>
                <a:spcPct val="150000"/>
              </a:lnSpc>
            </a:pPr>
            <a:endParaRPr lang="ru-RU" sz="14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07" y="1141579"/>
            <a:ext cx="8784028" cy="493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8173119" y="4581128"/>
            <a:ext cx="1656184" cy="1224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Users\Mukhin Konstantin\Downloads\IMG_75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623" y="4796359"/>
            <a:ext cx="2690413" cy="201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6399036" y="5229200"/>
            <a:ext cx="1774083" cy="57606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117" y="1057799"/>
            <a:ext cx="9036367" cy="4709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D:\ОИЯИ\ЛФВЭ_НИКА\MPD\Сборка соленоида\Узел Чимни\Фото доработка\IMG_904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07" y="730384"/>
            <a:ext cx="8051838" cy="603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15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692696"/>
          </a:xfrm>
        </p:spPr>
        <p:txBody>
          <a:bodyPr/>
          <a:lstStyle/>
          <a:p>
            <a:r>
              <a:rPr lang="en-US" sz="4000" dirty="0" smtClean="0"/>
              <a:t>Cooling process scheduled</a:t>
            </a:r>
            <a:endParaRPr lang="ru-RU" sz="4000" dirty="0"/>
          </a:p>
        </p:txBody>
      </p:sp>
      <p:pic>
        <p:nvPicPr>
          <p:cNvPr id="4" name="Рисунок 3" descr="A graph showing the temperature of a temperature&#10;&#10;Description automatically generated with medium confidenc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27" y="692696"/>
            <a:ext cx="10081120" cy="5904656"/>
          </a:xfrm>
          <a:prstGeom prst="rect">
            <a:avLst/>
          </a:prstGeom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951" y="1124744"/>
            <a:ext cx="3822457" cy="3646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140671" y="1268760"/>
            <a:ext cx="2376264" cy="2376264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Total cooling time – 28 days</a:t>
            </a:r>
          </a:p>
          <a:p>
            <a:pPr algn="ctr"/>
            <a:r>
              <a:rPr lang="en-US" dirty="0" smtClean="0"/>
              <a:t>Nitrogen mode      – 14 days</a:t>
            </a:r>
          </a:p>
          <a:p>
            <a:pPr algn="ctr"/>
            <a:r>
              <a:rPr lang="en-US" dirty="0" smtClean="0"/>
              <a:t>Transient mode     – 6 days</a:t>
            </a:r>
          </a:p>
          <a:p>
            <a:pPr algn="ctr"/>
            <a:r>
              <a:rPr lang="en-US" dirty="0" smtClean="0"/>
              <a:t>Helium mode        – 8 days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329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496" y="-171400"/>
            <a:ext cx="10952798" cy="980728"/>
          </a:xfrm>
        </p:spPr>
        <p:txBody>
          <a:bodyPr/>
          <a:lstStyle/>
          <a:p>
            <a:r>
              <a:rPr lang="en-US" sz="3600" dirty="0" smtClean="0"/>
              <a:t>Stationary magnetic field monitors</a:t>
            </a:r>
            <a:endParaRPr lang="ru-RU" sz="36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607" y="3645024"/>
            <a:ext cx="6764666" cy="3075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31" y="1340768"/>
            <a:ext cx="5837635" cy="271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48" y="729074"/>
            <a:ext cx="5841058" cy="286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8463" y="908720"/>
            <a:ext cx="1689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1050A</a:t>
            </a:r>
            <a:endParaRPr lang="ru-RU" dirty="0"/>
          </a:p>
        </p:txBody>
      </p:sp>
      <p:pic>
        <p:nvPicPr>
          <p:cNvPr id="4098" name="Picture 2" descr="C:\Users\Mukhin Konstantin\Downloads\IMG_94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4253" y="4528798"/>
            <a:ext cx="2400269" cy="18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19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295" y="2924944"/>
            <a:ext cx="10952798" cy="1124744"/>
          </a:xfrm>
        </p:spPr>
        <p:txBody>
          <a:bodyPr/>
          <a:lstStyle/>
          <a:p>
            <a:pPr marL="285750" indent="-285750"/>
            <a:r>
              <a:rPr lang="en-US" sz="3200" dirty="0" smtClean="0"/>
              <a:t>Chapter 1</a:t>
            </a:r>
            <a:br>
              <a:rPr lang="en-US" sz="3200" dirty="0" smtClean="0"/>
            </a:br>
            <a:r>
              <a:rPr lang="en-US" sz="3200" dirty="0" err="1">
                <a:solidFill>
                  <a:srgbClr val="FF0000"/>
                </a:solidFill>
              </a:rPr>
              <a:t>N</a:t>
            </a:r>
            <a:r>
              <a:rPr lang="en-US" sz="3200" dirty="0" err="1"/>
              <a:t>uclotron</a:t>
            </a:r>
            <a:r>
              <a:rPr lang="en-US" sz="3200" dirty="0"/>
              <a:t> based </a:t>
            </a:r>
            <a:r>
              <a:rPr lang="en-US" sz="3200" dirty="0">
                <a:solidFill>
                  <a:srgbClr val="FF0000"/>
                </a:solidFill>
              </a:rPr>
              <a:t>I</a:t>
            </a:r>
            <a:r>
              <a:rPr lang="en-US" sz="3200" dirty="0"/>
              <a:t>on </a:t>
            </a:r>
            <a:r>
              <a:rPr lang="en-US" sz="3200" dirty="0">
                <a:solidFill>
                  <a:srgbClr val="FF0000"/>
                </a:solidFill>
              </a:rPr>
              <a:t>C</a:t>
            </a:r>
            <a:r>
              <a:rPr lang="en-US" sz="3200" dirty="0"/>
              <a:t>ollider </a:t>
            </a:r>
            <a:r>
              <a:rPr lang="en-US" sz="3200" dirty="0" err="1"/>
              <a:t>f</a:t>
            </a:r>
            <a:r>
              <a:rPr lang="en-US" sz="3200" dirty="0" err="1">
                <a:solidFill>
                  <a:srgbClr val="FF0000"/>
                </a:solidFill>
              </a:rPr>
              <a:t>A</a:t>
            </a:r>
            <a:r>
              <a:rPr lang="en-US" sz="3200" dirty="0" err="1"/>
              <a:t>cility</a:t>
            </a:r>
            <a:r>
              <a:rPr lang="en-US" sz="3200" dirty="0"/>
              <a:t>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en-US" sz="3200" dirty="0" smtClean="0">
                <a:solidFill>
                  <a:srgbClr val="FF0000"/>
                </a:solidFill>
              </a:rPr>
              <a:t>NICA</a:t>
            </a:r>
            <a:r>
              <a:rPr lang="en-US" sz="3200" dirty="0" smtClean="0"/>
              <a:t> comple</a:t>
            </a:r>
            <a:r>
              <a:rPr lang="en-US" sz="3200" dirty="0"/>
              <a:t>x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745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908720"/>
          </a:xfrm>
        </p:spPr>
        <p:txBody>
          <a:bodyPr/>
          <a:lstStyle/>
          <a:p>
            <a:r>
              <a:rPr lang="en-US" sz="4000" dirty="0" smtClean="0"/>
              <a:t>Field mapper in solenoid</a:t>
            </a:r>
            <a:endParaRPr lang="ru-RU" sz="4000" dirty="0"/>
          </a:p>
        </p:txBody>
      </p:sp>
      <p:pic>
        <p:nvPicPr>
          <p:cNvPr id="2050" name="Picture 2" descr="C:\Users\Mukhin Konstantin\Downloads\IMG_02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47332" y="1709403"/>
            <a:ext cx="2317465" cy="173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9168" t="8889" r="11770" b="12037"/>
          <a:stretch/>
        </p:blipFill>
        <p:spPr>
          <a:xfrm>
            <a:off x="324247" y="737079"/>
            <a:ext cx="4545097" cy="342285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05" y="4248712"/>
            <a:ext cx="4843742" cy="2446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45695" y="780857"/>
            <a:ext cx="2720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04/09/2025 mapper was delivered to MPD hall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175187" y="867024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16/07/2025 test mapper in Novosibirsk</a:t>
            </a:r>
            <a:endParaRPr lang="ru-RU" sz="1400" dirty="0"/>
          </a:p>
        </p:txBody>
      </p:sp>
      <p:pic>
        <p:nvPicPr>
          <p:cNvPr id="2052" name="Picture 4" descr="C:\Users\Mukhin Konstantin\Downloads\IMG_06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74461" y="1664213"/>
            <a:ext cx="2821852" cy="211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109223" y="605414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From 06/10/2025 assembling and test in MPD solenoid</a:t>
            </a:r>
            <a:endParaRPr lang="ru-RU" sz="1400" dirty="0"/>
          </a:p>
        </p:txBody>
      </p:sp>
      <p:pic>
        <p:nvPicPr>
          <p:cNvPr id="2053" name="Picture 5" descr="C:\Users\Mukhin Konstantin\Downloads\IMG_979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00630" y="1679927"/>
            <a:ext cx="2317465" cy="173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Mukhin Konstantin\Downloads\attachment (7)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27" y="4490290"/>
            <a:ext cx="4013667" cy="226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79802" y="3836763"/>
            <a:ext cx="4205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26-27/10/2025</a:t>
            </a:r>
          </a:p>
          <a:p>
            <a:pPr algn="ctr"/>
            <a:r>
              <a:rPr lang="en-US" sz="1600" dirty="0" smtClean="0"/>
              <a:t>Measuring in one stationary point (730,6 A)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66503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980728"/>
          </a:xfrm>
        </p:spPr>
        <p:txBody>
          <a:bodyPr/>
          <a:lstStyle/>
          <a:p>
            <a:r>
              <a:rPr lang="en-US" sz="4000" dirty="0" smtClean="0"/>
              <a:t>Timeline</a:t>
            </a:r>
            <a:endParaRPr lang="ru-RU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96162" y="1340768"/>
            <a:ext cx="11226150" cy="4662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NICA</a:t>
            </a:r>
            <a:endParaRPr lang="ru-RU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err="1" smtClean="0"/>
              <a:t>November</a:t>
            </a:r>
            <a:r>
              <a:rPr lang="ru-RU" dirty="0" smtClean="0"/>
              <a:t> – </a:t>
            </a:r>
            <a:r>
              <a:rPr lang="ru-RU" dirty="0" err="1" smtClean="0"/>
              <a:t>December</a:t>
            </a:r>
            <a:r>
              <a:rPr lang="ru-RU" dirty="0" smtClean="0"/>
              <a:t> 2025 – </a:t>
            </a:r>
            <a:r>
              <a:rPr lang="ru-RU" dirty="0" err="1" smtClean="0"/>
              <a:t>finalisation</a:t>
            </a:r>
            <a:r>
              <a:rPr lang="ru-RU" dirty="0" smtClean="0"/>
              <a:t> </a:t>
            </a:r>
            <a:r>
              <a:rPr lang="ru-RU" dirty="0" err="1" smtClean="0"/>
              <a:t>of</a:t>
            </a:r>
            <a:r>
              <a:rPr lang="ru-RU" dirty="0" smtClean="0"/>
              <a:t> </a:t>
            </a:r>
            <a:r>
              <a:rPr lang="ru-RU" dirty="0" err="1" smtClean="0"/>
              <a:t>assembling</a:t>
            </a:r>
            <a:r>
              <a:rPr lang="ru-RU" dirty="0" smtClean="0"/>
              <a:t>, </a:t>
            </a:r>
          </a:p>
          <a:p>
            <a:pPr>
              <a:lnSpc>
                <a:spcPct val="150000"/>
              </a:lnSpc>
            </a:pPr>
            <a:r>
              <a:rPr lang="ru-RU" dirty="0" err="1" smtClean="0"/>
              <a:t>cold</a:t>
            </a:r>
            <a:r>
              <a:rPr lang="ru-RU" dirty="0" smtClean="0"/>
              <a:t> </a:t>
            </a:r>
            <a:r>
              <a:rPr lang="ru-RU" dirty="0" err="1" smtClean="0"/>
              <a:t>and</a:t>
            </a:r>
            <a:r>
              <a:rPr lang="ru-RU" dirty="0" smtClean="0"/>
              <a:t> </a:t>
            </a:r>
            <a:r>
              <a:rPr lang="ru-RU" dirty="0" err="1" smtClean="0"/>
              <a:t>electrical</a:t>
            </a:r>
            <a:r>
              <a:rPr lang="ru-RU" dirty="0" smtClean="0"/>
              <a:t> </a:t>
            </a:r>
            <a:r>
              <a:rPr lang="ru-RU" dirty="0" err="1" smtClean="0"/>
              <a:t>test</a:t>
            </a:r>
            <a:endParaRPr lang="ru-RU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err="1" smtClean="0"/>
              <a:t>Jenuary</a:t>
            </a:r>
            <a:r>
              <a:rPr lang="ru-RU" dirty="0" smtClean="0"/>
              <a:t> – </a:t>
            </a:r>
            <a:r>
              <a:rPr lang="ru-RU" dirty="0" err="1" smtClean="0"/>
              <a:t>February</a:t>
            </a:r>
            <a:r>
              <a:rPr lang="ru-RU" dirty="0" smtClean="0"/>
              <a:t> 2026 – </a:t>
            </a:r>
            <a:r>
              <a:rPr lang="ru-RU" dirty="0" err="1" smtClean="0"/>
              <a:t>first</a:t>
            </a:r>
            <a:r>
              <a:rPr lang="ru-RU" dirty="0" smtClean="0"/>
              <a:t> </a:t>
            </a:r>
            <a:r>
              <a:rPr lang="ru-RU" dirty="0" err="1" smtClean="0"/>
              <a:t>ion</a:t>
            </a:r>
            <a:r>
              <a:rPr lang="ru-RU" dirty="0" smtClean="0"/>
              <a:t> </a:t>
            </a:r>
            <a:r>
              <a:rPr lang="ru-RU" dirty="0" err="1" smtClean="0"/>
              <a:t>Xe</a:t>
            </a:r>
            <a:r>
              <a:rPr lang="ru-RU" dirty="0" smtClean="0"/>
              <a:t> </a:t>
            </a:r>
            <a:r>
              <a:rPr lang="ru-RU" dirty="0" err="1" smtClean="0"/>
              <a:t>beam</a:t>
            </a:r>
            <a:r>
              <a:rPr lang="ru-RU" dirty="0" smtClean="0"/>
              <a:t> </a:t>
            </a:r>
            <a:r>
              <a:rPr lang="ru-RU" dirty="0" err="1" smtClean="0"/>
              <a:t>in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collider</a:t>
            </a:r>
            <a:endParaRPr lang="ru-RU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err="1" smtClean="0"/>
              <a:t>March</a:t>
            </a:r>
            <a:r>
              <a:rPr lang="ru-RU" dirty="0" smtClean="0"/>
              <a:t> 2026 – </a:t>
            </a:r>
            <a:r>
              <a:rPr lang="ru-RU" dirty="0" err="1" smtClean="0"/>
              <a:t>singl</a:t>
            </a:r>
            <a:r>
              <a:rPr lang="ru-RU" dirty="0" smtClean="0"/>
              <a:t> </a:t>
            </a:r>
            <a:r>
              <a:rPr lang="ru-RU" dirty="0" err="1" smtClean="0"/>
              <a:t>bunch</a:t>
            </a:r>
            <a:r>
              <a:rPr lang="ru-RU" dirty="0" smtClean="0"/>
              <a:t> </a:t>
            </a:r>
            <a:r>
              <a:rPr lang="ru-RU" dirty="0" err="1" smtClean="0"/>
              <a:t>and</a:t>
            </a:r>
            <a:r>
              <a:rPr lang="ru-RU" dirty="0" smtClean="0"/>
              <a:t> </a:t>
            </a:r>
            <a:r>
              <a:rPr lang="ru-RU" dirty="0" err="1" smtClean="0"/>
              <a:t>bunch</a:t>
            </a:r>
            <a:r>
              <a:rPr lang="ru-RU" dirty="0" smtClean="0"/>
              <a:t> </a:t>
            </a:r>
            <a:r>
              <a:rPr lang="ru-RU" dirty="0" err="1" smtClean="0"/>
              <a:t>collision</a:t>
            </a:r>
            <a:endParaRPr lang="ru-RU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err="1" smtClean="0"/>
              <a:t>March</a:t>
            </a:r>
            <a:r>
              <a:rPr lang="ru-RU" dirty="0" smtClean="0"/>
              <a:t> – </a:t>
            </a:r>
            <a:r>
              <a:rPr lang="ru-RU" dirty="0" err="1" smtClean="0"/>
              <a:t>June</a:t>
            </a:r>
            <a:r>
              <a:rPr lang="ru-RU" dirty="0" smtClean="0"/>
              <a:t> 2026 – </a:t>
            </a:r>
            <a:r>
              <a:rPr lang="ru-RU" dirty="0" err="1" smtClean="0"/>
              <a:t>technical</a:t>
            </a:r>
            <a:r>
              <a:rPr lang="ru-RU" dirty="0" smtClean="0"/>
              <a:t> </a:t>
            </a:r>
            <a:r>
              <a:rPr lang="ru-RU" dirty="0" err="1" smtClean="0"/>
              <a:t>stop</a:t>
            </a:r>
            <a:endParaRPr lang="ru-RU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err="1" smtClean="0"/>
              <a:t>From</a:t>
            </a:r>
            <a:r>
              <a:rPr lang="ru-RU" dirty="0" smtClean="0"/>
              <a:t> </a:t>
            </a:r>
            <a:r>
              <a:rPr lang="ru-RU" dirty="0" err="1" smtClean="0"/>
              <a:t>Julay</a:t>
            </a:r>
            <a:r>
              <a:rPr lang="ru-RU" dirty="0" smtClean="0"/>
              <a:t> 2026 – </a:t>
            </a:r>
            <a:r>
              <a:rPr lang="ru-RU" dirty="0" err="1" smtClean="0"/>
              <a:t>collider</a:t>
            </a:r>
            <a:r>
              <a:rPr lang="ru-RU" dirty="0" smtClean="0"/>
              <a:t> </a:t>
            </a:r>
            <a:r>
              <a:rPr lang="ru-RU" dirty="0" err="1" smtClean="0"/>
              <a:t>start</a:t>
            </a:r>
            <a:r>
              <a:rPr lang="ru-RU" dirty="0" smtClean="0"/>
              <a:t> </a:t>
            </a:r>
            <a:r>
              <a:rPr lang="ru-RU" dirty="0" err="1" smtClean="0"/>
              <a:t>operation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detectors</a:t>
            </a:r>
            <a:r>
              <a:rPr lang="ru-RU" dirty="0" smtClean="0"/>
              <a:t> </a:t>
            </a:r>
            <a:endParaRPr lang="en-US" dirty="0" smtClean="0"/>
          </a:p>
          <a:p>
            <a:endParaRPr lang="ru-RU" dirty="0" smtClean="0"/>
          </a:p>
          <a:p>
            <a:r>
              <a:rPr lang="ru-RU" dirty="0" smtClean="0"/>
              <a:t>MPD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err="1" smtClean="0"/>
              <a:t>December</a:t>
            </a:r>
            <a:r>
              <a:rPr lang="ru-RU" dirty="0" smtClean="0"/>
              <a:t> 2025</a:t>
            </a:r>
            <a:r>
              <a:rPr lang="en-US" dirty="0" smtClean="0"/>
              <a:t> </a:t>
            </a:r>
            <a:r>
              <a:rPr lang="en-US" dirty="0" smtClean="0"/>
              <a:t>– </a:t>
            </a:r>
            <a:r>
              <a:rPr lang="en-US" dirty="0"/>
              <a:t>mapping, processing of results and confirmation of homogeneity (3*10-4) by </a:t>
            </a:r>
            <a:r>
              <a:rPr lang="en-US" dirty="0" smtClean="0"/>
              <a:t>0,</a:t>
            </a:r>
            <a:r>
              <a:rPr lang="ru-RU" dirty="0" smtClean="0"/>
              <a:t>2 – 0,25</a:t>
            </a:r>
            <a:r>
              <a:rPr lang="en-US" dirty="0" smtClean="0"/>
              <a:t> T</a:t>
            </a:r>
            <a:endParaRPr lang="en-US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err="1" smtClean="0"/>
              <a:t>Jenuary</a:t>
            </a:r>
            <a:r>
              <a:rPr lang="en-US" dirty="0" smtClean="0"/>
              <a:t> </a:t>
            </a:r>
            <a:r>
              <a:rPr lang="ru-RU" dirty="0" smtClean="0"/>
              <a:t> - </a:t>
            </a:r>
            <a:r>
              <a:rPr lang="ru-RU" dirty="0" err="1" smtClean="0"/>
              <a:t>February</a:t>
            </a:r>
            <a:r>
              <a:rPr lang="ru-RU" dirty="0" smtClean="0"/>
              <a:t> 2026 – </a:t>
            </a:r>
            <a:r>
              <a:rPr lang="ru-RU" dirty="0" err="1" smtClean="0"/>
              <a:t>mapping</a:t>
            </a:r>
            <a:r>
              <a:rPr lang="ru-RU" dirty="0" smtClean="0"/>
              <a:t> </a:t>
            </a:r>
            <a:r>
              <a:rPr lang="ru-RU" dirty="0" err="1" smtClean="0"/>
              <a:t>of</a:t>
            </a:r>
            <a:r>
              <a:rPr lang="ru-RU" dirty="0" smtClean="0"/>
              <a:t> </a:t>
            </a:r>
            <a:r>
              <a:rPr lang="ru-RU" dirty="0" err="1" smtClean="0"/>
              <a:t>the</a:t>
            </a:r>
            <a:r>
              <a:rPr lang="ru-RU" dirty="0" smtClean="0"/>
              <a:t> </a:t>
            </a:r>
            <a:r>
              <a:rPr lang="ru-RU" dirty="0" err="1" smtClean="0"/>
              <a:t>field</a:t>
            </a:r>
            <a:r>
              <a:rPr lang="ru-RU" dirty="0" smtClean="0"/>
              <a:t> 0,3 – 0,5 T</a:t>
            </a:r>
            <a:endParaRPr lang="ru-RU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err="1" smtClean="0"/>
              <a:t>From</a:t>
            </a:r>
            <a:r>
              <a:rPr lang="ru-RU" dirty="0" smtClean="0"/>
              <a:t> </a:t>
            </a:r>
            <a:r>
              <a:rPr lang="ru-RU" dirty="0" err="1" smtClean="0"/>
              <a:t>March</a:t>
            </a:r>
            <a:r>
              <a:rPr lang="ru-RU" dirty="0" smtClean="0"/>
              <a:t> 2026 – </a:t>
            </a:r>
            <a:r>
              <a:rPr lang="ru-RU" dirty="0" err="1" smtClean="0"/>
              <a:t>installetion</a:t>
            </a:r>
            <a:r>
              <a:rPr lang="ru-RU" dirty="0" smtClean="0"/>
              <a:t> </a:t>
            </a:r>
            <a:r>
              <a:rPr lang="ru-RU" dirty="0" err="1" smtClean="0"/>
              <a:t>support</a:t>
            </a:r>
            <a:r>
              <a:rPr lang="ru-RU" dirty="0" smtClean="0"/>
              <a:t> </a:t>
            </a:r>
            <a:r>
              <a:rPr lang="ru-RU" dirty="0" err="1" smtClean="0"/>
              <a:t>cylinder</a:t>
            </a:r>
            <a:r>
              <a:rPr lang="ru-RU" dirty="0" smtClean="0"/>
              <a:t> </a:t>
            </a:r>
            <a:r>
              <a:rPr lang="ru-RU" dirty="0" err="1" smtClean="0"/>
              <a:t>and</a:t>
            </a:r>
            <a:r>
              <a:rPr lang="ru-RU" dirty="0" smtClean="0"/>
              <a:t> </a:t>
            </a:r>
            <a:r>
              <a:rPr lang="ru-RU" dirty="0" err="1" smtClean="0"/>
              <a:t>start</a:t>
            </a:r>
            <a:r>
              <a:rPr lang="ru-RU" dirty="0" smtClean="0"/>
              <a:t> </a:t>
            </a:r>
            <a:r>
              <a:rPr lang="ru-RU" dirty="0" err="1" smtClean="0"/>
              <a:t>assembling</a:t>
            </a:r>
            <a:r>
              <a:rPr lang="ru-RU" dirty="0" smtClean="0"/>
              <a:t> </a:t>
            </a:r>
            <a:r>
              <a:rPr lang="ru-RU" dirty="0" err="1" smtClean="0"/>
              <a:t>detectors</a:t>
            </a:r>
            <a:r>
              <a:rPr lang="ru-RU" dirty="0" smtClean="0"/>
              <a:t> </a:t>
            </a:r>
            <a:endParaRPr lang="en-US" dirty="0" smtClean="0"/>
          </a:p>
        </p:txBody>
      </p:sp>
      <p:pic>
        <p:nvPicPr>
          <p:cNvPr id="5123" name="Picture 3" descr="C:\Users\Mukhin Konstantin\Downloads\attachment (6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150" y="189018"/>
            <a:ext cx="3551889" cy="266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07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ОИЯИ\ЛФВЭ_НИКА\Фото НИКИ коптер\NICA Коптер Осень 2024\PANO0001-Pano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 trans="22000" brushSize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923"/>
            <a:ext cx="12169776" cy="684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8" y="548680"/>
            <a:ext cx="10952798" cy="764704"/>
          </a:xfrm>
        </p:spPr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Thank you for attention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95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85" y="571808"/>
            <a:ext cx="10734323" cy="6025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3612" y="-99392"/>
            <a:ext cx="10952798" cy="792088"/>
          </a:xfrm>
        </p:spPr>
        <p:txBody>
          <a:bodyPr/>
          <a:lstStyle/>
          <a:p>
            <a:r>
              <a:rPr lang="en-US" sz="4000" dirty="0" smtClean="0"/>
              <a:t>NICA complex and MPD </a:t>
            </a:r>
            <a:endParaRPr lang="ru-RU" sz="40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614" y="5229200"/>
            <a:ext cx="2830463" cy="152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 rot="3612611">
            <a:off x="7772459" y="1190131"/>
            <a:ext cx="712054" cy="40011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SPD</a:t>
            </a:r>
            <a:endParaRPr lang="ru-RU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9017062">
            <a:off x="4145767" y="1032700"/>
            <a:ext cx="1003801" cy="40011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BM@N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9205849">
            <a:off x="1837242" y="2074424"/>
            <a:ext cx="1592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Booster</a:t>
            </a:r>
          </a:p>
          <a:p>
            <a:pPr algn="ctr"/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Nuclotron</a:t>
            </a:r>
            <a:endParaRPr lang="ru-RU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74155" y="1989975"/>
            <a:ext cx="1869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   I    C    A</a:t>
            </a:r>
            <a:endParaRPr lang="ru-RU" sz="24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3664386">
            <a:off x="8623278" y="2766768"/>
            <a:ext cx="1186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MPD</a:t>
            </a:r>
            <a:endParaRPr lang="ru-RU" sz="32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35" y="972265"/>
            <a:ext cx="7841391" cy="464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548989" y="1009901"/>
            <a:ext cx="3466803" cy="11161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Start operation in 1957</a:t>
            </a:r>
          </a:p>
          <a:p>
            <a:r>
              <a:rPr lang="en-US" dirty="0"/>
              <a:t>Proton beam by 10 GeV</a:t>
            </a:r>
          </a:p>
          <a:p>
            <a:r>
              <a:rPr lang="en-US" dirty="0"/>
              <a:t>Total weight – 36 000 Tons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478986" y="525180"/>
            <a:ext cx="3414091" cy="4127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NILS BOR (1961):</a:t>
            </a:r>
          </a:p>
          <a:p>
            <a:pPr algn="ctr"/>
            <a:r>
              <a:rPr lang="en-US" dirty="0"/>
              <a:t>It took great courage, foresight, and, I would say, courage to create such a gigantic and modern instrument.</a:t>
            </a:r>
            <a:endParaRPr lang="ru-RU" dirty="0"/>
          </a:p>
        </p:txBody>
      </p:sp>
      <p:pic>
        <p:nvPicPr>
          <p:cNvPr id="6148" name="Picture 4" descr="https://avatars.mds.yandex.net/i?id=18250c93f73193f8a8b4aba162d0b9985f1cf2ab-9181720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949" y="743951"/>
            <a:ext cx="1498482" cy="168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81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63" y="548680"/>
            <a:ext cx="10895744" cy="612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279" y="548680"/>
            <a:ext cx="10952798" cy="836712"/>
          </a:xfrm>
        </p:spPr>
        <p:txBody>
          <a:bodyPr/>
          <a:lstStyle/>
          <a:p>
            <a:r>
              <a:rPr lang="en-US" sz="3600" dirty="0" smtClean="0"/>
              <a:t>Scheme of </a:t>
            </a:r>
            <a:r>
              <a:rPr lang="en-US" sz="3600" dirty="0" err="1" smtClean="0">
                <a:solidFill>
                  <a:srgbClr val="FF0000"/>
                </a:solidFill>
              </a:rPr>
              <a:t>N</a:t>
            </a:r>
            <a:r>
              <a:rPr lang="en-US" sz="3600" dirty="0" err="1" smtClean="0"/>
              <a:t>uclotron</a:t>
            </a:r>
            <a:r>
              <a:rPr lang="en-US" sz="3600" dirty="0" smtClean="0"/>
              <a:t> based </a:t>
            </a:r>
            <a:r>
              <a:rPr lang="en-US" sz="3600" dirty="0" smtClean="0">
                <a:solidFill>
                  <a:srgbClr val="FF0000"/>
                </a:solidFill>
              </a:rPr>
              <a:t>I</a:t>
            </a:r>
            <a:r>
              <a:rPr lang="en-US" sz="3600" dirty="0" smtClean="0"/>
              <a:t>on </a:t>
            </a:r>
            <a:r>
              <a:rPr lang="en-US" sz="3600" dirty="0" smtClean="0">
                <a:solidFill>
                  <a:srgbClr val="FF0000"/>
                </a:solidFill>
              </a:rPr>
              <a:t>C</a:t>
            </a:r>
            <a:r>
              <a:rPr lang="en-US" sz="3600" dirty="0" smtClean="0"/>
              <a:t>ollider </a:t>
            </a:r>
            <a:r>
              <a:rPr lang="en-US" sz="3600" dirty="0" err="1" smtClean="0"/>
              <a:t>f</a:t>
            </a:r>
            <a:r>
              <a:rPr lang="en-US" sz="3600" dirty="0" err="1" smtClean="0">
                <a:solidFill>
                  <a:srgbClr val="FF0000"/>
                </a:solidFill>
              </a:rPr>
              <a:t>A</a:t>
            </a:r>
            <a:r>
              <a:rPr lang="en-US" sz="3600" dirty="0" err="1" smtClean="0"/>
              <a:t>cility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455" y="860523"/>
            <a:ext cx="7777702" cy="584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290" y="980728"/>
            <a:ext cx="4669016" cy="178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70" y="3580713"/>
            <a:ext cx="4661070" cy="262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823" y="3365545"/>
            <a:ext cx="5616624" cy="315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50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1052736"/>
          </a:xfrm>
        </p:spPr>
        <p:txBody>
          <a:bodyPr/>
          <a:lstStyle/>
          <a:p>
            <a:r>
              <a:rPr lang="en-US" sz="4400" dirty="0" smtClean="0"/>
              <a:t>Collider elements</a:t>
            </a:r>
            <a:endParaRPr lang="ru-RU" sz="4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87" y="1041765"/>
            <a:ext cx="8689937" cy="561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5238" t="12513" r="33274" b="15742"/>
          <a:stretch/>
        </p:blipFill>
        <p:spPr>
          <a:xfrm>
            <a:off x="6660951" y="4194337"/>
            <a:ext cx="1833939" cy="1783946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224" y="352479"/>
            <a:ext cx="2667474" cy="349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C:\Users\Mukhin Konstantin\Downloads\attachment (9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957" y="4132826"/>
            <a:ext cx="336037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12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84" y="101326"/>
            <a:ext cx="10952798" cy="692696"/>
          </a:xfrm>
        </p:spPr>
        <p:txBody>
          <a:bodyPr/>
          <a:lstStyle/>
          <a:p>
            <a:r>
              <a:rPr lang="en-US" sz="4000" dirty="0"/>
              <a:t>Assembling and tests of Collider equipment</a:t>
            </a:r>
            <a:endParaRPr lang="ru-RU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367" y="794022"/>
            <a:ext cx="9289032" cy="597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68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836712"/>
          </a:xfrm>
        </p:spPr>
        <p:txBody>
          <a:bodyPr/>
          <a:lstStyle/>
          <a:p>
            <a:r>
              <a:rPr lang="en-US" sz="3600" dirty="0" smtClean="0"/>
              <a:t>Status and plans of the collider at present day</a:t>
            </a:r>
            <a:endParaRPr lang="ru-RU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391" y="836712"/>
            <a:ext cx="8352928" cy="580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89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92" y="390122"/>
            <a:ext cx="5220971" cy="322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764704"/>
          </a:xfrm>
        </p:spPr>
        <p:txBody>
          <a:bodyPr/>
          <a:lstStyle/>
          <a:p>
            <a:r>
              <a:rPr lang="en-US" sz="3600" dirty="0" smtClean="0"/>
              <a:t>Collider building #17</a:t>
            </a:r>
            <a:endParaRPr lang="ru-RU" sz="3600" dirty="0"/>
          </a:p>
        </p:txBody>
      </p:sp>
      <p:pic>
        <p:nvPicPr>
          <p:cNvPr id="3077" name="Picture 5" descr="D:\ОИЯИ\ЛФВЭ_НИКА\PAC\PANO0001-3-Pan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063" y="2348880"/>
            <a:ext cx="6491435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92" y="3630789"/>
            <a:ext cx="5220971" cy="3227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24247" y="390122"/>
            <a:ext cx="1296144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Ground floor</a:t>
            </a:r>
            <a:endParaRPr lang="ru-RU" sz="14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24247" y="3645024"/>
            <a:ext cx="1296144" cy="28803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First floor</a:t>
            </a:r>
            <a:endParaRPr lang="ru-RU" sz="1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641315"/>
              </p:ext>
            </p:extLst>
          </p:nvPr>
        </p:nvGraphicFramePr>
        <p:xfrm>
          <a:off x="7237015" y="764704"/>
          <a:ext cx="4272615" cy="1512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84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42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0243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Some data of building parameters</a:t>
                      </a:r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243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Total area of the building, m2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30 800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243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Covered</a:t>
                      </a:r>
                      <a:r>
                        <a:rPr lang="en-US" sz="1200" baseline="0" dirty="0" smtClean="0"/>
                        <a:t> area, m2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22150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243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Number of floors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243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Building</a:t>
                      </a:r>
                      <a:r>
                        <a:rPr lang="en-US" sz="1200" baseline="0" dirty="0" smtClean="0"/>
                        <a:t> construction volume, m3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293500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 rot="19683773">
            <a:off x="6028163" y="3965269"/>
            <a:ext cx="1496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Booster and </a:t>
            </a:r>
            <a:r>
              <a:rPr lang="en-US" sz="1200" b="1" dirty="0" err="1" smtClean="0">
                <a:solidFill>
                  <a:schemeClr val="bg1"/>
                </a:solidFill>
              </a:rPr>
              <a:t>Nuclotron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0419577">
            <a:off x="6142904" y="4481953"/>
            <a:ext cx="1029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Cryogenic area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9217928">
            <a:off x="7222882" y="3284984"/>
            <a:ext cx="1257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BM@N</a:t>
            </a:r>
          </a:p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Extracted beam</a:t>
            </a:r>
            <a:endParaRPr lang="ru-RU" sz="12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3651177">
            <a:off x="9950304" y="4336626"/>
            <a:ext cx="561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MPD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2996698">
            <a:off x="9403896" y="3476965"/>
            <a:ext cx="502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</a:rPr>
              <a:t>S</a:t>
            </a:r>
            <a:r>
              <a:rPr lang="en-US" sz="1200" b="1" dirty="0" smtClean="0">
                <a:solidFill>
                  <a:srgbClr val="FFFF00"/>
                </a:solidFill>
              </a:rPr>
              <a:t>PD</a:t>
            </a:r>
            <a:endParaRPr lang="ru-RU" sz="1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8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88734</TotalTime>
  <Words>1699</Words>
  <Application>Microsoft Office PowerPoint</Application>
  <PresentationFormat>Произвольный</PresentationFormat>
  <Paragraphs>333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Исполнительная</vt:lpstr>
      <vt:lpstr>NICA – MPD collider complex</vt:lpstr>
      <vt:lpstr>Plan of talk</vt:lpstr>
      <vt:lpstr>Chapter 1 Nuclotron based Ion Collider fAcility  NICA complex</vt:lpstr>
      <vt:lpstr>NICA complex and MPD </vt:lpstr>
      <vt:lpstr>Scheme of Nuclotron based Ion Collider fAcility </vt:lpstr>
      <vt:lpstr>Collider elements</vt:lpstr>
      <vt:lpstr>Assembling and tests of Collider equipment</vt:lpstr>
      <vt:lpstr>Status and plans of the collider at present day</vt:lpstr>
      <vt:lpstr>Collider building #17</vt:lpstr>
      <vt:lpstr>Collider building #17  Ground floor</vt:lpstr>
      <vt:lpstr>Collider building #17  First floor</vt:lpstr>
      <vt:lpstr>Engineering systems Cooling water system</vt:lpstr>
      <vt:lpstr>Engineering systems Power electricity of NICA complex</vt:lpstr>
      <vt:lpstr>Main power station GGP1</vt:lpstr>
      <vt:lpstr>Cryogenic system of NICA complex Ready for the technical launch of the collider in 2025 </vt:lpstr>
      <vt:lpstr>Cryogenic system of NICA complex Ready for the technical launch of the collider in 2025 </vt:lpstr>
      <vt:lpstr>Histogram of cooling of collider magnets 17/10/2025</vt:lpstr>
      <vt:lpstr>Chapter 2 Multi-Purpose Detector MPD  at NICA complex</vt:lpstr>
      <vt:lpstr>Magnet dimensions and delivery</vt:lpstr>
      <vt:lpstr>MPD magnet construction</vt:lpstr>
      <vt:lpstr>Possibility of magnet moving</vt:lpstr>
      <vt:lpstr>Solenoid construction</vt:lpstr>
      <vt:lpstr>Suspension system of cold mass</vt:lpstr>
      <vt:lpstr>Superconductor cable</vt:lpstr>
      <vt:lpstr>Power supply system</vt:lpstr>
      <vt:lpstr> Stability test of power supplies</vt:lpstr>
      <vt:lpstr>Cryogenic infrastructure</vt:lpstr>
      <vt:lpstr>Cooling process scheduled</vt:lpstr>
      <vt:lpstr>Stationary magnetic field monitors</vt:lpstr>
      <vt:lpstr>Field mapper in solenoid</vt:lpstr>
      <vt:lpstr>Timeline</vt:lpstr>
      <vt:lpstr>Thank you for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of the Solenoid preparation for cooling</dc:title>
  <dc:creator>Workstation</dc:creator>
  <cp:lastModifiedBy>Mukhin Konstantin</cp:lastModifiedBy>
  <cp:revision>398</cp:revision>
  <cp:lastPrinted>2022-11-09T12:29:49Z</cp:lastPrinted>
  <dcterms:created xsi:type="dcterms:W3CDTF">2022-04-18T15:23:32Z</dcterms:created>
  <dcterms:modified xsi:type="dcterms:W3CDTF">2025-11-10T06:01:47Z</dcterms:modified>
</cp:coreProperties>
</file>