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830" r:id="rId3"/>
    <p:sldId id="389" r:id="rId4"/>
    <p:sldId id="930" r:id="rId5"/>
    <p:sldId id="1048" r:id="rId7"/>
    <p:sldId id="903" r:id="rId8"/>
    <p:sldId id="1047" r:id="rId9"/>
    <p:sldId id="994" r:id="rId10"/>
    <p:sldId id="932" r:id="rId11"/>
    <p:sldId id="905" r:id="rId12"/>
    <p:sldId id="993" r:id="rId13"/>
    <p:sldId id="1055" r:id="rId14"/>
    <p:sldId id="928" r:id="rId15"/>
    <p:sldId id="996" r:id="rId16"/>
    <p:sldId id="991" r:id="rId17"/>
    <p:sldId id="787" r:id="rId18"/>
    <p:sldId id="929" r:id="rId19"/>
    <p:sldId id="1010" r:id="rId20"/>
    <p:sldId id="1011" r:id="rId21"/>
    <p:sldId id="1009" r:id="rId22"/>
    <p:sldId id="995" r:id="rId23"/>
    <p:sldId id="1049" r:id="rId24"/>
    <p:sldId id="1050" r:id="rId25"/>
    <p:sldId id="1051" r:id="rId26"/>
    <p:sldId id="1052" r:id="rId27"/>
    <p:sldId id="1059" r:id="rId28"/>
    <p:sldId id="1053" r:id="rId29"/>
    <p:sldId id="1054" r:id="rId30"/>
    <p:sldId id="1008" r:id="rId31"/>
    <p:sldId id="965" r:id="rId32"/>
    <p:sldId id="908" r:id="rId33"/>
    <p:sldId id="909" r:id="rId34"/>
    <p:sldId id="1007" r:id="rId35"/>
    <p:sldId id="1015" r:id="rId36"/>
    <p:sldId id="914" r:id="rId37"/>
    <p:sldId id="911" r:id="rId38"/>
    <p:sldId id="926" r:id="rId39"/>
    <p:sldId id="927" r:id="rId40"/>
    <p:sldId id="1012" r:id="rId41"/>
    <p:sldId id="1056" r:id="rId42"/>
    <p:sldId id="1057" r:id="rId43"/>
    <p:sldId id="687" r:id="rId44"/>
    <p:sldId id="922" r:id="rId45"/>
    <p:sldId id="923" r:id="rId46"/>
    <p:sldId id="924" r:id="rId47"/>
    <p:sldId id="997" r:id="rId48"/>
    <p:sldId id="998" r:id="rId49"/>
    <p:sldId id="999" r:id="rId50"/>
    <p:sldId id="1000" r:id="rId51"/>
    <p:sldId id="1001" r:id="rId52"/>
    <p:sldId id="1002" r:id="rId53"/>
    <p:sldId id="1003" r:id="rId54"/>
    <p:sldId id="1004" r:id="rId55"/>
    <p:sldId id="1005" r:id="rId56"/>
    <p:sldId id="1006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8F8"/>
    <a:srgbClr val="FF99FF"/>
    <a:srgbClr val="009900"/>
    <a:srgbClr val="003BB0"/>
    <a:srgbClr val="0CAC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bleStyles" Target="tableStyles.xml"/><Relationship Id="rId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8" Type="http://schemas.openxmlformats.org/officeDocument/2006/relationships/image" Target="../media/image119.wmf"/><Relationship Id="rId7" Type="http://schemas.openxmlformats.org/officeDocument/2006/relationships/image" Target="../media/image118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1" Type="http://schemas.openxmlformats.org/officeDocument/2006/relationships/image" Target="../media/image122.wmf"/><Relationship Id="rId10" Type="http://schemas.openxmlformats.org/officeDocument/2006/relationships/image" Target="../media/image121.wmf"/><Relationship Id="rId1" Type="http://schemas.openxmlformats.org/officeDocument/2006/relationships/image" Target="../media/image1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5.wmf"/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FCE69-6793-49FD-AE38-9AB0C7D26F2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788D6-64D6-4081-B039-8294BB28C6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88D6-64D6-4081-B039-8294BB28C6B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E2A-28EA-4F03-A1AE-D406EA49AA5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DC6-7B35-4A9D-94D2-E08C09AD608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637F-2325-4FA8-BF81-D96EFE99264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lang="ru-RU" altLang="ja-JP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ru-RU" altLang="ja-JP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ja-JP" altLang="ru-RU" dirty="0">
                <a:latin typeface="Arial" panose="020B0604020202020204" pitchFamily="34" charset="0"/>
              </a:rPr>
            </a:fld>
            <a:endParaRPr lang="ja-JP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ja-JP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ja-JP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7762BD-5AF7-406A-8EC7-58079984AC09}" type="slidenum">
              <a:rPr lang="ja-JP" altLang="ru-RU"/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0B04EEB-E4C4-4162-BAAF-573DA0C3FE75}" type="slidenum">
              <a:rPr lang="ja-JP" altLang="ru-RU"/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5E7B-83DB-4AD8-9EE0-DA5E2940AD9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83ED-AEEC-4D50-AF9A-621706B515D2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3E01-D513-415C-8A94-BFCFBE88BDE5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652D-B29F-4177-A8C4-A42265F197C2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DDB8-49B8-460C-BF21-0082D6EC967F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7481-5276-4BC4-8DF4-DF47FE77EC78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33F2-CDED-4D75-8901-E555199ECA4B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872C-6B2E-40EB-8D1E-3CC051539B34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0C7A-8DFA-4F0E-9EF4-55FEBA86BF07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2.wmf"/><Relationship Id="rId1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png"/><Relationship Id="rId3" Type="http://schemas.openxmlformats.org/officeDocument/2006/relationships/image" Target="../media/image61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4.png"/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93.png"/><Relationship Id="rId2" Type="http://schemas.openxmlformats.org/officeDocument/2006/relationships/image" Target="../media/image92.w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1.png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9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98.wmf"/><Relationship Id="rId1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5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02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9.jpeg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07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06.wmf"/><Relationship Id="rId1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0.png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9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98.wmf"/><Relationship Id="rId1" Type="http://schemas.openxmlformats.org/officeDocument/2006/relationships/oleObject" Target="../embeddings/oleObject17.bin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1.wmf"/><Relationship Id="rId1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image" Target="../media/image115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22.bin"/><Relationship Id="rId24" Type="http://schemas.openxmlformats.org/officeDocument/2006/relationships/vmlDrawing" Target="../drawings/vmlDrawing11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22.wmf"/><Relationship Id="rId21" Type="http://schemas.openxmlformats.org/officeDocument/2006/relationships/oleObject" Target="../embeddings/oleObject31.bin"/><Relationship Id="rId20" Type="http://schemas.openxmlformats.org/officeDocument/2006/relationships/image" Target="../media/image121.wmf"/><Relationship Id="rId2" Type="http://schemas.openxmlformats.org/officeDocument/2006/relationships/image" Target="../media/image112.wmf"/><Relationship Id="rId19" Type="http://schemas.openxmlformats.org/officeDocument/2006/relationships/oleObject" Target="../embeddings/oleObject30.bin"/><Relationship Id="rId18" Type="http://schemas.openxmlformats.org/officeDocument/2006/relationships/image" Target="../media/image120.wmf"/><Relationship Id="rId17" Type="http://schemas.openxmlformats.org/officeDocument/2006/relationships/oleObject" Target="../embeddings/oleObject29.bin"/><Relationship Id="rId16" Type="http://schemas.openxmlformats.org/officeDocument/2006/relationships/image" Target="../media/image119.wmf"/><Relationship Id="rId15" Type="http://schemas.openxmlformats.org/officeDocument/2006/relationships/oleObject" Target="../embeddings/oleObject28.bin"/><Relationship Id="rId14" Type="http://schemas.openxmlformats.org/officeDocument/2006/relationships/image" Target="../media/image118.wmf"/><Relationship Id="rId13" Type="http://schemas.openxmlformats.org/officeDocument/2006/relationships/oleObject" Target="../embeddings/oleObject27.bin"/><Relationship Id="rId12" Type="http://schemas.openxmlformats.org/officeDocument/2006/relationships/image" Target="../media/image117.wmf"/><Relationship Id="rId11" Type="http://schemas.openxmlformats.org/officeDocument/2006/relationships/oleObject" Target="../embeddings/oleObject26.bin"/><Relationship Id="rId10" Type="http://schemas.openxmlformats.org/officeDocument/2006/relationships/image" Target="../media/image116.wmf"/><Relationship Id="rId1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6.png"/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8.wmf"/><Relationship Id="rId2" Type="http://schemas.openxmlformats.org/officeDocument/2006/relationships/oleObject" Target="../embeddings/oleObject32.bin"/><Relationship Id="rId1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9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3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3.wmf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32.png"/><Relationship Id="rId4" Type="http://schemas.openxmlformats.org/officeDocument/2006/relationships/image" Target="../media/image131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130.wmf"/><Relationship Id="rId1" Type="http://schemas.openxmlformats.org/officeDocument/2006/relationships/oleObject" Target="../embeddings/oleObject33.bin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6.png"/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image" Target="../media/image13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5116" y="5834082"/>
            <a:ext cx="806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NISER,November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10, 2025</a:t>
            </a:r>
            <a:r>
              <a:rPr lang="en-US" sz="2800" dirty="0" smtClean="0">
                <a:solidFill>
                  <a:srgbClr val="385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" y="4286351"/>
            <a:ext cx="121920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baseline="30000" dirty="0">
                <a:solidFill>
                  <a:srgbClr val="002060"/>
                </a:solidFill>
              </a:rPr>
              <a:t>1</a:t>
            </a:r>
            <a:r>
              <a:rPr lang="en-US" sz="2200" b="1" i="1" dirty="0">
                <a:solidFill>
                  <a:srgbClr val="002060"/>
                </a:solidFill>
              </a:rPr>
              <a:t>Bogoliubov Laboratory of Theoretical Physics, JINR , </a:t>
            </a:r>
            <a:r>
              <a:rPr lang="en-US" sz="2200" b="1" i="1" dirty="0" err="1">
                <a:solidFill>
                  <a:srgbClr val="002060"/>
                </a:solidFill>
              </a:rPr>
              <a:t>Dubna</a:t>
            </a:r>
            <a:r>
              <a:rPr lang="en-US" sz="2200" b="1" i="1" dirty="0">
                <a:solidFill>
                  <a:srgbClr val="002060"/>
                </a:solidFill>
              </a:rPr>
              <a:t>, Russia</a:t>
            </a:r>
            <a:endParaRPr lang="en-US" sz="2200" b="1" i="1" dirty="0">
              <a:solidFill>
                <a:srgbClr val="002060"/>
              </a:solidFill>
            </a:endParaRPr>
          </a:p>
          <a:p>
            <a:pPr algn="ctr"/>
            <a:r>
              <a:rPr lang="en-US" sz="2200" b="1" i="1" baseline="30000" dirty="0">
                <a:solidFill>
                  <a:srgbClr val="002060"/>
                </a:solidFill>
              </a:rPr>
              <a:t>2</a:t>
            </a:r>
            <a:r>
              <a:rPr lang="en-US" sz="2200" b="1" i="1" dirty="0">
                <a:solidFill>
                  <a:srgbClr val="002060"/>
                </a:solidFill>
              </a:rPr>
              <a:t>Institute of Nuclear Physics, Academy of Science of Uzbekistan </a:t>
            </a:r>
            <a:endParaRPr lang="en-US" sz="2200" b="1" i="1" dirty="0">
              <a:solidFill>
                <a:srgbClr val="002060"/>
              </a:solidFill>
            </a:endParaRPr>
          </a:p>
          <a:p>
            <a:pPr algn="ctr"/>
            <a:r>
              <a:rPr lang="en-US" sz="2200" b="1" i="1" baseline="30000" dirty="0">
                <a:solidFill>
                  <a:srgbClr val="002060"/>
                </a:solidFill>
              </a:rPr>
              <a:t>3</a:t>
            </a:r>
            <a:r>
              <a:rPr lang="en-US" sz="2200" b="1" i="1" dirty="0">
                <a:solidFill>
                  <a:srgbClr val="002060"/>
                </a:solidFill>
              </a:rPr>
              <a:t>New Uzbekistan University, Tashkent, Uzbekistan                                                                                                   </a:t>
            </a:r>
            <a:r>
              <a:rPr lang="en-US" sz="2200" b="1" i="1" baseline="30000" dirty="0">
                <a:solidFill>
                  <a:srgbClr val="002060"/>
                </a:solidFill>
              </a:rPr>
              <a:t>4 </a:t>
            </a:r>
            <a:r>
              <a:rPr lang="en-US" sz="2200" b="1" i="1" dirty="0">
                <a:solidFill>
                  <a:srgbClr val="002060"/>
                </a:solidFill>
              </a:rPr>
              <a:t>National University of Uzbekistan, Tashkent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121" y="3586442"/>
            <a:ext cx="11116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u="sng" dirty="0">
                <a:solidFill>
                  <a:srgbClr val="C00000"/>
                </a:solidFill>
              </a:rPr>
              <a:t>A.K. </a:t>
            </a:r>
            <a:r>
              <a:rPr lang="it-IT" sz="2400" u="sng" dirty="0" smtClean="0">
                <a:solidFill>
                  <a:srgbClr val="C00000"/>
                </a:solidFill>
              </a:rPr>
              <a:t>Nasirov</a:t>
            </a:r>
            <a:r>
              <a:rPr lang="it-IT" sz="2400" baseline="30000" dirty="0" smtClean="0">
                <a:solidFill>
                  <a:srgbClr val="C00000"/>
                </a:solidFill>
              </a:rPr>
              <a:t>1,2,4</a:t>
            </a:r>
            <a:r>
              <a:rPr lang="it-IT" sz="2400" dirty="0" smtClean="0">
                <a:solidFill>
                  <a:srgbClr val="C00000"/>
                </a:solidFill>
              </a:rPr>
              <a:t>, </a:t>
            </a:r>
            <a:r>
              <a:rPr lang="it-IT" sz="2400" dirty="0">
                <a:solidFill>
                  <a:srgbClr val="C00000"/>
                </a:solidFill>
              </a:rPr>
              <a:t>B.M. Kayumov</a:t>
            </a:r>
            <a:r>
              <a:rPr lang="it-IT" sz="2400" baseline="30000" dirty="0">
                <a:solidFill>
                  <a:srgbClr val="C00000"/>
                </a:solidFill>
              </a:rPr>
              <a:t>2,3</a:t>
            </a:r>
            <a:r>
              <a:rPr lang="it-IT" sz="2400" dirty="0">
                <a:solidFill>
                  <a:srgbClr val="C00000"/>
                </a:solidFill>
              </a:rPr>
              <a:t>, </a:t>
            </a:r>
            <a:r>
              <a:rPr lang="en-US" altLang="it-IT" sz="2400" dirty="0" smtClean="0">
                <a:solidFill>
                  <a:srgbClr val="C00000"/>
                </a:solidFill>
              </a:rPr>
              <a:t>E.D</a:t>
            </a:r>
            <a:r>
              <a:rPr lang="en-US" altLang="it-IT" sz="2400" dirty="0">
                <a:solidFill>
                  <a:srgbClr val="C00000"/>
                </a:solidFill>
              </a:rPr>
              <a:t>. </a:t>
            </a:r>
            <a:r>
              <a:rPr lang="en-US" altLang="it-IT" sz="2400" dirty="0" err="1">
                <a:solidFill>
                  <a:srgbClr val="C00000"/>
                </a:solidFill>
              </a:rPr>
              <a:t>Khusanov</a:t>
            </a:r>
            <a:r>
              <a:rPr lang="it-IT" sz="2400" baseline="30000" dirty="0" smtClean="0">
                <a:solidFill>
                  <a:srgbClr val="C00000"/>
                </a:solidFill>
                <a:sym typeface="+mn-ea"/>
              </a:rPr>
              <a:t>2,4</a:t>
            </a:r>
            <a:r>
              <a:rPr lang="en-US" sz="2400" dirty="0" smtClean="0">
                <a:solidFill>
                  <a:srgbClr val="C00000"/>
                </a:solidFill>
                <a:sym typeface="+mn-ea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sym typeface="+mn-ea"/>
              </a:rPr>
              <a:t>G.A. </a:t>
            </a:r>
            <a:r>
              <a:rPr lang="en-US" sz="2400" dirty="0" err="1" smtClean="0">
                <a:solidFill>
                  <a:srgbClr val="C00000"/>
                </a:solidFill>
                <a:sym typeface="+mn-ea"/>
              </a:rPr>
              <a:t>Yuldasheva</a:t>
            </a:r>
            <a:r>
              <a:rPr lang="it-IT" sz="2400" baseline="30000" dirty="0" smtClean="0">
                <a:solidFill>
                  <a:srgbClr val="C00000"/>
                </a:solidFill>
                <a:sym typeface="+mn-ea"/>
              </a:rPr>
              <a:t>2</a:t>
            </a:r>
            <a:endParaRPr lang="en-US" altLang="it-IT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" y="248478"/>
            <a:ext cx="12191999" cy="20300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solidFill>
                  <a:srgbClr val="FF0000"/>
                </a:solidFill>
              </a:rPr>
              <a:t>India-JINR Workshop on</a:t>
            </a:r>
            <a:endParaRPr lang="en-US" sz="3200" b="1" cap="all" dirty="0">
              <a:solidFill>
                <a:srgbClr val="FF0000"/>
              </a:solidFill>
            </a:endParaRPr>
          </a:p>
          <a:p>
            <a:pPr algn="ctr"/>
            <a:r>
              <a:rPr lang="en-US" sz="3200" b="1" cap="all" dirty="0">
                <a:solidFill>
                  <a:srgbClr val="FF0000"/>
                </a:solidFill>
              </a:rPr>
              <a:t>Particle, Nuclear, Neutrino Physics and Astrophysics</a:t>
            </a:r>
            <a:endParaRPr lang="en-US" sz="3200" b="1" cap="all" dirty="0">
              <a:solidFill>
                <a:srgbClr val="FF0000"/>
              </a:solidFill>
            </a:endParaRPr>
          </a:p>
          <a:p>
            <a:pPr algn="ctr"/>
            <a:r>
              <a:rPr lang="en-US" sz="3200" i="1" dirty="0">
                <a:solidFill>
                  <a:srgbClr val="7030A0"/>
                </a:solidFill>
              </a:rPr>
              <a:t>10 - 12 November 2025</a:t>
            </a:r>
            <a:endParaRPr lang="en-US" sz="3200" i="1" dirty="0">
              <a:solidFill>
                <a:srgbClr val="7030A0"/>
              </a:solidFill>
            </a:endParaRPr>
          </a:p>
          <a:p>
            <a:pPr algn="ctr"/>
            <a:r>
              <a:rPr lang="en-US" sz="3000" i="1" dirty="0">
                <a:solidFill>
                  <a:srgbClr val="3858F8"/>
                </a:solidFill>
              </a:rPr>
              <a:t>National Institute of Science Education and Research, Bhubaneswar</a:t>
            </a:r>
            <a:endParaRPr lang="ru-RU" sz="3000" dirty="0">
              <a:solidFill>
                <a:srgbClr val="3858F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530" y="2713990"/>
            <a:ext cx="1029081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Nuclear </a:t>
            </a:r>
            <a:r>
              <a:rPr lang="en-US" sz="3200" b="1" dirty="0">
                <a:solidFill>
                  <a:srgbClr val="0070C0"/>
                </a:solidFill>
              </a:rPr>
              <a:t>Reaction Channels in Heavy Ion </a:t>
            </a:r>
            <a:r>
              <a:rPr lang="en-US" sz="3200" b="1" dirty="0" smtClean="0">
                <a:solidFill>
                  <a:srgbClr val="0070C0"/>
                </a:solidFill>
              </a:rPr>
              <a:t>Collisions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z="1400" smtClean="0"/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A0B52-D7D0-45A2-A7D2-83AF42AA83DC}" type="slidenum">
              <a:rPr lang="ja-JP" altLang="ru-RU" smtClean="0"/>
            </a:fld>
            <a:endParaRPr lang="ru-RU" altLang="ja-JP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0" y="2033173"/>
            <a:ext cx="6424979" cy="457307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20862"/>
            <a:ext cx="121536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 in the cross sections of the evaporation residues of the same superheavy elements,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obtained </a:t>
            </a:r>
            <a:endParaRPr kumimoji="0" lang="ru-RU" alt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cold and hot fusion reactions,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shows the dependence of the fission barrier on neutron numbers. </a:t>
            </a:r>
            <a:endParaRPr kumimoji="0" lang="ru-RU" alt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2922" y="1434841"/>
            <a:ext cx="4184351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Fission barrier of the </a:t>
            </a:r>
            <a:r>
              <a:rPr lang="en-US" dirty="0" err="1" smtClean="0">
                <a:solidFill>
                  <a:srgbClr val="0070C0"/>
                </a:solidFill>
              </a:rPr>
              <a:t>superheavy</a:t>
            </a:r>
            <a:r>
              <a:rPr lang="en-US" dirty="0" smtClean="0">
                <a:solidFill>
                  <a:srgbClr val="0070C0"/>
                </a:solidFill>
              </a:rPr>
              <a:t> elements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as a function of their neutron numbers.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9573" y="4908161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48</a:t>
            </a:r>
            <a:r>
              <a:rPr lang="en-US" dirty="0" smtClean="0">
                <a:solidFill>
                  <a:srgbClr val="C00000"/>
                </a:solidFill>
              </a:rPr>
              <a:t>Ca+</a:t>
            </a:r>
            <a:r>
              <a:rPr lang="en-US" baseline="30000" dirty="0" smtClean="0">
                <a:solidFill>
                  <a:srgbClr val="C00000"/>
                </a:solidFill>
              </a:rPr>
              <a:t>232</a:t>
            </a:r>
            <a:r>
              <a:rPr lang="en-US" dirty="0" smtClean="0">
                <a:solidFill>
                  <a:srgbClr val="C00000"/>
                </a:solidFill>
              </a:rPr>
              <a:t>Th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1600" dirty="0" err="1" smtClean="0">
                <a:solidFill>
                  <a:srgbClr val="C00000"/>
                </a:solidFill>
              </a:rPr>
              <a:t>Nc</a:t>
            </a:r>
            <a:r>
              <a:rPr lang="en-US" sz="1600" dirty="0" smtClean="0">
                <a:solidFill>
                  <a:srgbClr val="C00000"/>
                </a:solidFill>
              </a:rPr>
              <a:t>=170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6312" y="3177144"/>
            <a:ext cx="12378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3BB0"/>
                </a:solidFill>
              </a:rPr>
              <a:t>64</a:t>
            </a:r>
            <a:r>
              <a:rPr lang="en-US" dirty="0" smtClean="0">
                <a:solidFill>
                  <a:srgbClr val="003BB0"/>
                </a:solidFill>
              </a:rPr>
              <a:t>Ni+</a:t>
            </a:r>
            <a:r>
              <a:rPr lang="en-US" baseline="30000" dirty="0" smtClean="0">
                <a:solidFill>
                  <a:srgbClr val="003BB0"/>
                </a:solidFill>
              </a:rPr>
              <a:t>208</a:t>
            </a:r>
            <a:r>
              <a:rPr lang="en-US" dirty="0" smtClean="0">
                <a:solidFill>
                  <a:srgbClr val="003BB0"/>
                </a:solidFill>
              </a:rPr>
              <a:t>Pb</a:t>
            </a:r>
            <a:r>
              <a:rPr lang="en-US" sz="1600" dirty="0" smtClean="0">
                <a:solidFill>
                  <a:srgbClr val="003BB0"/>
                </a:solidFill>
              </a:rPr>
              <a:t>, </a:t>
            </a:r>
            <a:endParaRPr lang="en-US" sz="1600" dirty="0" smtClean="0">
              <a:solidFill>
                <a:srgbClr val="003BB0"/>
              </a:solidFill>
            </a:endParaRPr>
          </a:p>
          <a:p>
            <a:r>
              <a:rPr lang="en-US" sz="1600" dirty="0">
                <a:solidFill>
                  <a:srgbClr val="003BB0"/>
                </a:solidFill>
              </a:rPr>
              <a:t> </a:t>
            </a:r>
            <a:r>
              <a:rPr lang="en-US" sz="1600" dirty="0" smtClean="0">
                <a:solidFill>
                  <a:srgbClr val="003BB0"/>
                </a:solidFill>
              </a:rPr>
              <a:t>   </a:t>
            </a:r>
            <a:r>
              <a:rPr lang="en-US" sz="1600" dirty="0" err="1" smtClean="0">
                <a:solidFill>
                  <a:srgbClr val="003BB0"/>
                </a:solidFill>
              </a:rPr>
              <a:t>Nc</a:t>
            </a:r>
            <a:r>
              <a:rPr lang="en-US" sz="1600" dirty="0" smtClean="0">
                <a:solidFill>
                  <a:srgbClr val="003BB0"/>
                </a:solidFill>
              </a:rPr>
              <a:t>=162</a:t>
            </a:r>
            <a:endParaRPr lang="ru-RU" sz="1600" dirty="0">
              <a:solidFill>
                <a:srgbClr val="003BB0"/>
              </a:solidFill>
            </a:endParaRPr>
          </a:p>
          <a:p>
            <a:r>
              <a:rPr lang="en-US" dirty="0" smtClean="0">
                <a:solidFill>
                  <a:srgbClr val="003BB0"/>
                </a:solidFill>
              </a:rPr>
              <a:t> </a:t>
            </a:r>
            <a:endParaRPr lang="ru-RU" dirty="0">
              <a:solidFill>
                <a:srgbClr val="003BB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3871" y="5532802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3BB0"/>
                </a:solidFill>
              </a:rPr>
              <a:t>64</a:t>
            </a:r>
            <a:r>
              <a:rPr lang="en-US" dirty="0" smtClean="0">
                <a:solidFill>
                  <a:srgbClr val="003BB0"/>
                </a:solidFill>
              </a:rPr>
              <a:t>Ni+</a:t>
            </a:r>
            <a:r>
              <a:rPr lang="en-US" baseline="30000" dirty="0" smtClean="0">
                <a:solidFill>
                  <a:srgbClr val="003BB0"/>
                </a:solidFill>
              </a:rPr>
              <a:t>209</a:t>
            </a:r>
            <a:r>
              <a:rPr lang="en-US" dirty="0" smtClean="0">
                <a:solidFill>
                  <a:srgbClr val="003BB0"/>
                </a:solidFill>
              </a:rPr>
              <a:t>Bi, </a:t>
            </a:r>
            <a:r>
              <a:rPr lang="en-US" sz="1600" dirty="0" err="1" smtClean="0">
                <a:solidFill>
                  <a:srgbClr val="003BB0"/>
                </a:solidFill>
              </a:rPr>
              <a:t>Nc</a:t>
            </a:r>
            <a:r>
              <a:rPr lang="en-US" sz="1600" dirty="0" smtClean="0">
                <a:solidFill>
                  <a:srgbClr val="003BB0"/>
                </a:solidFill>
              </a:rPr>
              <a:t>=160</a:t>
            </a:r>
            <a:endParaRPr lang="ru-RU" sz="1600" dirty="0">
              <a:solidFill>
                <a:srgbClr val="003BB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126" y="4675171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48</a:t>
            </a:r>
            <a:r>
              <a:rPr lang="en-US" dirty="0" smtClean="0">
                <a:solidFill>
                  <a:srgbClr val="C00000"/>
                </a:solidFill>
              </a:rPr>
              <a:t>Ca+</a:t>
            </a:r>
            <a:r>
              <a:rPr lang="en-US" baseline="30000" dirty="0" smtClean="0">
                <a:solidFill>
                  <a:srgbClr val="C00000"/>
                </a:solidFill>
              </a:rPr>
              <a:t>237</a:t>
            </a:r>
            <a:r>
              <a:rPr lang="en-US" dirty="0" smtClean="0">
                <a:solidFill>
                  <a:srgbClr val="C00000"/>
                </a:solidFill>
              </a:rPr>
              <a:t>Np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Nc</a:t>
            </a:r>
            <a:r>
              <a:rPr lang="en-US" sz="1600" dirty="0" smtClean="0">
                <a:solidFill>
                  <a:srgbClr val="C00000"/>
                </a:solidFill>
              </a:rPr>
              <a:t>=172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13" y="2182235"/>
            <a:ext cx="5311467" cy="40645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81896" y="2622397"/>
            <a:ext cx="93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1300" dirty="0" err="1" smtClean="0">
                <a:solidFill>
                  <a:srgbClr val="C00000"/>
                </a:solidFill>
              </a:rPr>
              <a:t>N</a:t>
            </a:r>
            <a:r>
              <a:rPr lang="en-US" sz="1300" baseline="-25000" dirty="0" err="1" smtClean="0">
                <a:solidFill>
                  <a:srgbClr val="C00000"/>
                </a:solidFill>
              </a:rPr>
              <a:t>comp</a:t>
            </a:r>
            <a:r>
              <a:rPr lang="en-US" sz="1300" dirty="0" smtClean="0">
                <a:solidFill>
                  <a:srgbClr val="C00000"/>
                </a:solidFill>
              </a:rPr>
              <a:t>=170</a:t>
            </a:r>
            <a:endParaRPr lang="ru-RU" sz="1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518" y="2620792"/>
            <a:ext cx="93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1300" dirty="0" err="1" smtClean="0">
                <a:solidFill>
                  <a:srgbClr val="003BB0"/>
                </a:solidFill>
              </a:rPr>
              <a:t>N</a:t>
            </a:r>
            <a:r>
              <a:rPr lang="en-US" sz="1300" baseline="-25000" dirty="0" err="1" smtClean="0">
                <a:solidFill>
                  <a:srgbClr val="003BB0"/>
                </a:solidFill>
              </a:rPr>
              <a:t>comp</a:t>
            </a:r>
            <a:r>
              <a:rPr lang="en-US" sz="1300" dirty="0" smtClean="0">
                <a:solidFill>
                  <a:srgbClr val="003BB0"/>
                </a:solidFill>
              </a:rPr>
              <a:t>=160</a:t>
            </a:r>
            <a:endParaRPr lang="ru-RU" sz="1300" dirty="0">
              <a:solidFill>
                <a:srgbClr val="003BB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218" y="1104487"/>
            <a:ext cx="622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REVIEW C </a:t>
            </a:r>
            <a:r>
              <a:rPr lang="en-US" b="1" dirty="0" smtClean="0"/>
              <a:t>110</a:t>
            </a:r>
            <a:r>
              <a:rPr lang="en-US" dirty="0" smtClean="0"/>
              <a:t>, 014618 (2024)</a:t>
            </a:r>
            <a:endParaRPr lang="en-US" dirty="0" smtClean="0"/>
          </a:p>
          <a:p>
            <a:r>
              <a:rPr lang="en-US" dirty="0" smtClean="0"/>
              <a:t>A.K.N., </a:t>
            </a:r>
            <a:r>
              <a:rPr lang="en-US" dirty="0"/>
              <a:t>A. R. </a:t>
            </a:r>
            <a:r>
              <a:rPr lang="en-US" dirty="0" err="1"/>
              <a:t>Yusupov</a:t>
            </a:r>
            <a:r>
              <a:rPr lang="en-US" dirty="0" smtClean="0"/>
              <a:t>, </a:t>
            </a:r>
            <a:r>
              <a:rPr lang="en-US" dirty="0"/>
              <a:t>and B. M. </a:t>
            </a:r>
            <a:r>
              <a:rPr lang="en-US" dirty="0" err="1" smtClean="0"/>
              <a:t>Kayumov</a:t>
            </a:r>
            <a:r>
              <a:rPr lang="en-US" dirty="0" smtClean="0"/>
              <a:t>. </a:t>
            </a:r>
            <a:r>
              <a:rPr lang="en-US" b="1" dirty="0" smtClean="0"/>
              <a:t>Small </a:t>
            </a:r>
            <a:r>
              <a:rPr lang="en-US" b="1" dirty="0"/>
              <a:t>cross section of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synthesis of </a:t>
            </a:r>
            <a:r>
              <a:rPr lang="en-US" b="1" dirty="0" err="1"/>
              <a:t>darmstadtium</a:t>
            </a:r>
            <a:r>
              <a:rPr lang="en-US" b="1" dirty="0"/>
              <a:t> in the </a:t>
            </a:r>
            <a:r>
              <a:rPr lang="en-US" b="1" baseline="30000" dirty="0"/>
              <a:t>48</a:t>
            </a:r>
            <a:r>
              <a:rPr lang="en-US" b="1" dirty="0"/>
              <a:t>Ca+</a:t>
            </a:r>
            <a:r>
              <a:rPr lang="en-US" b="1" baseline="30000" dirty="0"/>
              <a:t>232</a:t>
            </a:r>
            <a:r>
              <a:rPr lang="en-US" b="1" dirty="0"/>
              <a:t>Th </a:t>
            </a:r>
            <a:r>
              <a:rPr lang="en-US" b="1" dirty="0" smtClean="0"/>
              <a:t>reaction.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661670"/>
            <a:ext cx="11887200" cy="5534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1" y="1146052"/>
            <a:ext cx="4800032" cy="34164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06" y="185094"/>
            <a:ext cx="11539330" cy="9335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90" dirty="0" smtClean="0"/>
              <a:t>  </a:t>
            </a:r>
            <a:r>
              <a:rPr lang="en-US" sz="2890" dirty="0" smtClean="0">
                <a:solidFill>
                  <a:srgbClr val="FF0000"/>
                </a:solidFill>
              </a:rPr>
              <a:t>Reasons </a:t>
            </a:r>
            <a:r>
              <a:rPr lang="en-US" sz="2890" dirty="0">
                <a:solidFill>
                  <a:srgbClr val="FF0000"/>
                </a:solidFill>
              </a:rPr>
              <a:t>causing a </a:t>
            </a:r>
            <a:r>
              <a:rPr lang="en-US" sz="2890" dirty="0" smtClean="0">
                <a:solidFill>
                  <a:srgbClr val="FF0000"/>
                </a:solidFill>
              </a:rPr>
              <a:t>difference in the  synthesis of the </a:t>
            </a:r>
            <a:r>
              <a:rPr lang="en-US" sz="2890" dirty="0" err="1" smtClean="0">
                <a:solidFill>
                  <a:srgbClr val="FF0000"/>
                </a:solidFill>
              </a:rPr>
              <a:t>superheavy</a:t>
            </a:r>
            <a:r>
              <a:rPr lang="en-US" sz="2890" dirty="0" smtClean="0">
                <a:solidFill>
                  <a:srgbClr val="FF0000"/>
                </a:solidFill>
              </a:rPr>
              <a:t> elements</a:t>
            </a:r>
            <a:br>
              <a:rPr lang="en-US" sz="2890" dirty="0" smtClean="0">
                <a:solidFill>
                  <a:srgbClr val="FF0000"/>
                </a:solidFill>
              </a:rPr>
            </a:br>
            <a:r>
              <a:rPr lang="en-US" sz="2890" dirty="0" smtClean="0">
                <a:solidFill>
                  <a:srgbClr val="FF0000"/>
                </a:solidFill>
              </a:rPr>
              <a:t>    in the cold and hot complete fusion channels.</a:t>
            </a:r>
            <a:r>
              <a:rPr lang="en-US" sz="2890" dirty="0" smtClean="0"/>
              <a:t>  </a:t>
            </a:r>
            <a:endParaRPr lang="en-US" sz="289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0177" y="5051565"/>
          <a:ext cx="7348776" cy="83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6" name="Equation" r:id="rId2" imgW="78333600" imgH="10972800" progId="Equation.DSMT4">
                  <p:embed/>
                </p:oleObj>
              </mc:Choice>
              <mc:Fallback>
                <p:oleObj name="Equation" r:id="rId2" imgW="78333600" imgH="10972800" progId="Equation.DSMT4">
                  <p:embed/>
                  <p:pic>
                    <p:nvPicPr>
                      <p:cNvPr id="0" name="Picture 77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77" y="5051565"/>
                        <a:ext cx="7348776" cy="83891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177" y="5923047"/>
            <a:ext cx="565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N.V. Antonenko, </a:t>
            </a:r>
            <a:r>
              <a:rPr lang="en-US" sz="1600" dirty="0" smtClean="0"/>
              <a:t>et al. PRC </a:t>
            </a:r>
            <a:r>
              <a:rPr lang="en-US" sz="1600" dirty="0"/>
              <a:t>51, (1995) </a:t>
            </a:r>
            <a:r>
              <a:rPr lang="en-US" sz="1600" dirty="0" smtClean="0"/>
              <a:t>2635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G.G. </a:t>
            </a:r>
            <a:r>
              <a:rPr lang="en-US" sz="1600" dirty="0" err="1" smtClean="0"/>
              <a:t>Adamian</a:t>
            </a:r>
            <a:r>
              <a:rPr lang="en-US" sz="1600" dirty="0" smtClean="0"/>
              <a:t> et al. NPA </a:t>
            </a:r>
            <a:r>
              <a:rPr lang="en-US" sz="1600" dirty="0"/>
              <a:t>678 (2000) </a:t>
            </a:r>
            <a:r>
              <a:rPr lang="en-US" sz="1600" dirty="0" smtClean="0"/>
              <a:t>24.</a:t>
            </a:r>
            <a:endParaRPr lang="en-US" sz="1600" dirty="0" smtClean="0"/>
          </a:p>
          <a:p>
            <a:r>
              <a:rPr lang="en-US" sz="1600" dirty="0" smtClean="0"/>
              <a:t>G. Giardina et al. EPJA </a:t>
            </a:r>
            <a:r>
              <a:rPr lang="en-US" sz="1600" dirty="0"/>
              <a:t>8, </a:t>
            </a:r>
            <a:r>
              <a:rPr lang="en-US" sz="1600" dirty="0" smtClean="0"/>
              <a:t>(</a:t>
            </a:r>
            <a:r>
              <a:rPr lang="en-US" sz="1600" dirty="0"/>
              <a:t>2000</a:t>
            </a:r>
            <a:r>
              <a:rPr lang="en-US" sz="1600" dirty="0" smtClean="0"/>
              <a:t>) 205.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82567" y="5084134"/>
            <a:ext cx="1880836" cy="71729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05" y="1231054"/>
            <a:ext cx="3387090" cy="2840355"/>
          </a:xfrm>
          <a:prstGeom prst="rect">
            <a:avLst/>
          </a:prstGeom>
        </p:spPr>
      </p:pic>
      <p:sp>
        <p:nvSpPr>
          <p:cNvPr id="13" name="Стрелка: вправо 15"/>
          <p:cNvSpPr/>
          <p:nvPr/>
        </p:nvSpPr>
        <p:spPr bwMode="auto">
          <a:xfrm>
            <a:off x="7453959" y="2347206"/>
            <a:ext cx="817604" cy="226718"/>
          </a:xfrm>
          <a:prstGeom prst="rightArrow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280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8292" y="1868551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</a:rPr>
              <a:t>Fusion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9411" y="1716395"/>
            <a:ext cx="2111606" cy="136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вал 17"/>
          <p:cNvSpPr/>
          <p:nvPr/>
        </p:nvSpPr>
        <p:spPr>
          <a:xfrm>
            <a:off x="6738418" y="3358315"/>
            <a:ext cx="1204332" cy="933804"/>
          </a:xfrm>
          <a:prstGeom prst="ellipse">
            <a:avLst/>
          </a:prstGeom>
          <a:solidFill>
            <a:srgbClr val="385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56327" y="3489070"/>
            <a:ext cx="817604" cy="720192"/>
          </a:xfrm>
          <a:prstGeom prst="ellipse">
            <a:avLst/>
          </a:prstGeom>
          <a:solidFill>
            <a:srgbClr val="385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3"/>
          <p:cNvSpPr/>
          <p:nvPr/>
        </p:nvSpPr>
        <p:spPr>
          <a:xfrm rot="10642202">
            <a:off x="5328090" y="3759203"/>
            <a:ext cx="697579" cy="2267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1"/>
          <p:cNvSpPr/>
          <p:nvPr/>
        </p:nvSpPr>
        <p:spPr>
          <a:xfrm>
            <a:off x="7593808" y="3712036"/>
            <a:ext cx="697579" cy="2267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15"/>
          <p:cNvSpPr/>
          <p:nvPr/>
        </p:nvSpPr>
        <p:spPr bwMode="auto">
          <a:xfrm rot="3951769">
            <a:off x="6293314" y="3259886"/>
            <a:ext cx="541020" cy="226695"/>
          </a:xfrm>
          <a:prstGeom prst="rightArrow">
            <a:avLst/>
          </a:prstGeom>
          <a:solidFill>
            <a:srgbClr val="00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280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6454" y="3027405"/>
            <a:ext cx="16914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Quasifission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429885" y="4288790"/>
                <a:ext cx="2632075" cy="608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CN</m:t>
                          </m:r>
                        </m:sub>
                      </m:sSub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𝑞𝑓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𝑓𝑢𝑠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𝐷𝑁𝑆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885" y="4288790"/>
                <a:ext cx="2632075" cy="608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9193378" y="4272127"/>
                <a:ext cx="2454275" cy="600710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surv</m:t>
                          </m:r>
                        </m:sub>
                      </m:sSub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ru-RU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ru-RU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𝑓𝑖𝑠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𝐶𝑁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378" y="4272127"/>
                <a:ext cx="2454275" cy="600710"/>
              </a:xfrm>
              <a:prstGeom prst="rect">
                <a:avLst/>
              </a:prstGeom>
              <a:blipFill rotWithShape="1">
                <a:blip r:embed="rId7"/>
                <a:stretch>
                  <a:fillRect l="-20" t="-80" r="-2128" b="8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269958" y="5681079"/>
                <a:ext cx="3890645" cy="408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𝑓𝑢𝑠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/>
                  <a:t> (</a:t>
                </a:r>
                <a:r>
                  <a:rPr lang="en-US" sz="1600" dirty="0" smtClean="0">
                    <a:solidFill>
                      <a:srgbClr val="3858F8"/>
                    </a:solidFill>
                  </a:rPr>
                  <a:t>cold fusion</a:t>
                </a:r>
                <a:r>
                  <a:rPr lang="en-US" sz="1600" dirty="0" smtClean="0"/>
                  <a:t>) 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𝑓𝑢𝑠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(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hot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fusion</a:t>
                </a:r>
                <a:r>
                  <a:rPr lang="en-US" sz="1600" dirty="0"/>
                  <a:t>) </a:t>
                </a:r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958" y="5681079"/>
                <a:ext cx="3890645" cy="408940"/>
              </a:xfrm>
              <a:prstGeom prst="rect">
                <a:avLst/>
              </a:prstGeom>
              <a:blipFill rotWithShape="1">
                <a:blip r:embed="rId8"/>
                <a:stretch>
                  <a:fillRect l="-9" t="-90" r="-2260" b="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269958" y="6122987"/>
                <a:ext cx="3799205" cy="405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/>
                    </m:sSubSup>
                  </m:oMath>
                </a14:m>
                <a:r>
                  <a:rPr lang="en-US" sz="1600" dirty="0" smtClean="0"/>
                  <a:t> (</a:t>
                </a:r>
                <a:r>
                  <a:rPr lang="en-US" sz="1600" dirty="0" smtClean="0">
                    <a:solidFill>
                      <a:srgbClr val="3858F8"/>
                    </a:solidFill>
                  </a:rPr>
                  <a:t>cold fusion</a:t>
                </a:r>
                <a:r>
                  <a:rPr lang="en-US" sz="1600" dirty="0" smtClean="0"/>
                  <a:t>) 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/>
                    </m:sSub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(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hot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fusion</a:t>
                </a:r>
                <a:r>
                  <a:rPr lang="en-US" sz="1600" dirty="0"/>
                  <a:t>) </a:t>
                </a:r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958" y="6122987"/>
                <a:ext cx="3799205" cy="405765"/>
              </a:xfrm>
              <a:prstGeom prst="rect">
                <a:avLst/>
              </a:prstGeom>
              <a:blipFill rotWithShape="1">
                <a:blip r:embed="rId9"/>
                <a:stretch>
                  <a:fillRect l="-9" t="-78" r="-2314" b="7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269958" y="4890676"/>
                <a:ext cx="3790950" cy="39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CN</m:t>
                        </m:r>
                      </m:sub>
                      <m:sup/>
                    </m:sSubSup>
                  </m:oMath>
                </a14:m>
                <a:r>
                  <a:rPr lang="en-US" sz="1600" dirty="0" smtClean="0"/>
                  <a:t> (</a:t>
                </a:r>
                <a:r>
                  <a:rPr lang="en-US" sz="1600" dirty="0" smtClean="0">
                    <a:solidFill>
                      <a:srgbClr val="3858F8"/>
                    </a:solidFill>
                  </a:rPr>
                  <a:t>cold fusion</a:t>
                </a:r>
                <a:r>
                  <a:rPr lang="en-US" sz="1600" dirty="0" smtClean="0"/>
                  <a:t>) ≪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CN</m:t>
                        </m:r>
                      </m:sub>
                      <m:sup/>
                    </m:sSubSup>
                  </m:oMath>
                </a14:m>
                <a:r>
                  <a:rPr lang="en-US" sz="1600" dirty="0" smtClean="0"/>
                  <a:t>(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hot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fusion</a:t>
                </a:r>
                <a:r>
                  <a:rPr lang="en-US" sz="1600" dirty="0"/>
                  <a:t>) </a:t>
                </a:r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958" y="4890676"/>
                <a:ext cx="3790950" cy="399415"/>
              </a:xfrm>
              <a:prstGeom prst="rect">
                <a:avLst/>
              </a:prstGeom>
              <a:blipFill rotWithShape="1">
                <a:blip r:embed="rId10"/>
                <a:stretch>
                  <a:fillRect l="-9" t="-135" r="-2319" b="1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8153400" y="5301338"/>
                <a:ext cx="4116705" cy="372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surv</m:t>
                        </m:r>
                      </m:sub>
                      <m:sup/>
                    </m:sSubSup>
                  </m:oMath>
                </a14:m>
                <a:r>
                  <a:rPr lang="en-US" sz="1600" dirty="0" smtClean="0"/>
                  <a:t> (</a:t>
                </a:r>
                <a:r>
                  <a:rPr lang="en-US" sz="1600" dirty="0" smtClean="0">
                    <a:solidFill>
                      <a:srgbClr val="3858F8"/>
                    </a:solidFill>
                  </a:rPr>
                  <a:t>cold fusion</a:t>
                </a:r>
                <a:r>
                  <a:rPr lang="en-US" sz="1600" dirty="0" smtClean="0"/>
                  <a:t>) ≫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surv</m:t>
                        </m:r>
                      </m:sub>
                      <m:sup/>
                    </m:sSubSup>
                  </m:oMath>
                </a14:m>
                <a:r>
                  <a:rPr lang="en-US" sz="1600" dirty="0" smtClean="0"/>
                  <a:t>(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hot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fusion</a:t>
                </a:r>
                <a:r>
                  <a:rPr lang="en-US" sz="1600" dirty="0"/>
                  <a:t>) </a:t>
                </a:r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301338"/>
                <a:ext cx="4116705" cy="372110"/>
              </a:xfrm>
              <a:prstGeom prst="rect">
                <a:avLst/>
              </a:prstGeom>
              <a:blipFill rotWithShape="1">
                <a:blip r:embed="rId11"/>
                <a:stretch>
                  <a:fillRect t="-96" r="-2144" b="9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08" y="337722"/>
            <a:ext cx="7641105" cy="789907"/>
          </a:xfrm>
        </p:spPr>
        <p:txBody>
          <a:bodyPr>
            <a:noAutofit/>
          </a:bodyPr>
          <a:lstStyle/>
          <a:p>
            <a:r>
              <a:rPr lang="en-US" sz="2800" dirty="0" smtClean="0"/>
              <a:t> Role of the potential energy surface in calculation of the fusion probability.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4633" y="1240389"/>
            <a:ext cx="3162010" cy="435133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02" y="1240389"/>
            <a:ext cx="4195511" cy="4376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149" y="252365"/>
            <a:ext cx="3567218" cy="3422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67" y="3787280"/>
            <a:ext cx="3581400" cy="2740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75" y="5704487"/>
            <a:ext cx="5221487" cy="700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162" y="5719773"/>
            <a:ext cx="1318661" cy="6848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216535"/>
            <a:ext cx="11254105" cy="1325880"/>
          </a:xfrm>
        </p:spPr>
        <p:txBody>
          <a:bodyPr>
            <a:normAutofit fontScale="90000"/>
          </a:bodyPr>
          <a:lstStyle/>
          <a:p>
            <a:r>
              <a:rPr lang="en-US"/>
              <a:t>Influence of the rotational energy of the dinuclear system on the nucleon transfer process.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6" name="Content Placeholder 5" descr="UdrivL1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542415"/>
            <a:ext cx="6389370" cy="462597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1913890"/>
            <a:ext cx="5554345" cy="38823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0251440" y="2807335"/>
            <a:ext cx="1750695" cy="10160"/>
          </a:xfrm>
          <a:prstGeom prst="straightConnector1">
            <a:avLst/>
          </a:prstGeom>
          <a:ln>
            <a:solidFill>
              <a:srgbClr val="003B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833225" y="2802255"/>
            <a:ext cx="0" cy="5429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398760" y="3334385"/>
            <a:ext cx="158178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Содержимое 7"/>
          <p:cNvGraphicFramePr>
            <a:graphicFrameLocks noGrp="1" noChangeAspect="1"/>
          </p:cNvGraphicFramePr>
          <p:nvPr>
            <p:ph idx="1"/>
          </p:nvPr>
        </p:nvGraphicFramePr>
        <p:xfrm>
          <a:off x="2804795" y="879475"/>
          <a:ext cx="834453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4" name="Формула" r:id="rId1" imgW="133502400" imgH="28956000" progId="Equation.3">
                  <p:embed/>
                </p:oleObj>
              </mc:Choice>
              <mc:Fallback>
                <p:oleObj name="Формула" r:id="rId1" imgW="133502400" imgH="28956000" progId="Equation.3">
                  <p:embed/>
                  <p:pic>
                    <p:nvPicPr>
                      <p:cNvPr id="0" name="Picture 8398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795" y="879475"/>
                        <a:ext cx="8344535" cy="1708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255400" y="133733"/>
            <a:ext cx="11841370" cy="85182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Calculation of the competition between complete fusion and quasifission: </a:t>
            </a:r>
            <a:r>
              <a:rPr lang="en-US" sz="2400" i="1" dirty="0" err="1">
                <a:solidFill>
                  <a:srgbClr val="C00000"/>
                </a:solidFill>
              </a:rPr>
              <a:t>P</a:t>
            </a:r>
            <a:r>
              <a:rPr lang="en-US" sz="2400" baseline="-25000" dirty="0" err="1">
                <a:solidFill>
                  <a:srgbClr val="C00000"/>
                </a:solidFill>
              </a:rPr>
              <a:t>cn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i="1" dirty="0">
                <a:solidFill>
                  <a:srgbClr val="C00000"/>
                </a:solidFill>
              </a:rPr>
              <a:t>E</a:t>
            </a:r>
            <a:r>
              <a:rPr lang="en-US" sz="2400" baseline="-25000" dirty="0">
                <a:solidFill>
                  <a:srgbClr val="C00000"/>
                </a:solidFill>
              </a:rPr>
              <a:t>DNS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i="1" dirty="0">
                <a:solidFill>
                  <a:srgbClr val="C00000"/>
                </a:solidFill>
              </a:rPr>
              <a:t>L</a:t>
            </a:r>
            <a:r>
              <a:rPr lang="en-US" sz="2400" dirty="0">
                <a:solidFill>
                  <a:srgbClr val="C00000"/>
                </a:solidFill>
              </a:rPr>
              <a:t>).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Influence of the nuclear shell effects are in intrinsic barrier B*</a:t>
            </a:r>
            <a:r>
              <a:rPr lang="en-US" sz="2400" baseline="-25000" dirty="0">
                <a:solidFill>
                  <a:srgbClr val="C00000"/>
                </a:solidFill>
              </a:rPr>
              <a:t>fus </a:t>
            </a:r>
            <a:r>
              <a:rPr lang="en-US" sz="2400" dirty="0">
                <a:solidFill>
                  <a:srgbClr val="C00000"/>
                </a:solidFill>
              </a:rPr>
              <a:t>and in Y</a:t>
            </a:r>
            <a:r>
              <a:rPr lang="en-US" sz="2400" baseline="-25000" dirty="0">
                <a:solidFill>
                  <a:srgbClr val="C00000"/>
                </a:solidFill>
              </a:rPr>
              <a:t>Z </a:t>
            </a:r>
            <a:r>
              <a:rPr lang="en-US" sz="2400" dirty="0">
                <a:solidFill>
                  <a:srgbClr val="C00000"/>
                </a:solidFill>
              </a:rPr>
              <a:t>charge (mass) distributions.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552384" y="6227258"/>
            <a:ext cx="2133600" cy="304800"/>
          </a:xfrm>
        </p:spPr>
        <p:txBody>
          <a:bodyPr/>
          <a:lstStyle/>
          <a:p>
            <a:pPr>
              <a:defRPr/>
            </a:pPr>
            <a:fld id="{E465F70B-7247-4666-8A94-68F20BFFAB9C}" type="slidenum">
              <a:rPr lang="ja-JP" altLang="ru-RU" smtClean="0">
                <a:solidFill>
                  <a:schemeClr val="tx1"/>
                </a:solidFill>
              </a:rPr>
            </a:fld>
            <a:endParaRPr lang="ru-RU" altLang="ja-JP" dirty="0">
              <a:solidFill>
                <a:schemeClr val="tx1"/>
              </a:solidFill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043215" y="4737983"/>
            <a:ext cx="5642610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i="1" dirty="0"/>
              <a:t> Nasirov A.K. et al. Nuclear Physics A 759 (2005) 342</a:t>
            </a:r>
            <a:r>
              <a:rPr lang="ru-RU" altLang="en-US" sz="1800" i="1" dirty="0"/>
              <a:t>.</a:t>
            </a:r>
            <a:endParaRPr lang="en-US" sz="1800" dirty="0"/>
          </a:p>
          <a:p>
            <a:pPr algn="ctr" eaLnBrk="1" hangingPunct="1">
              <a:spcBef>
                <a:spcPct val="20000"/>
              </a:spcBef>
            </a:pPr>
            <a:r>
              <a:rPr lang="en-US" sz="1800" dirty="0"/>
              <a:t>Fazio G. et al, Modern Phys. Lett. A 20 (2005) p.391</a:t>
            </a:r>
            <a:endParaRPr lang="ru-RU" sz="1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06210" y="3871595"/>
            <a:ext cx="495427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E*</a:t>
            </a:r>
            <a:r>
              <a:rPr lang="en-US" sz="2000" baseline="-25000" dirty="0" smtClean="0"/>
              <a:t>DNS</a:t>
            </a:r>
            <a:r>
              <a:rPr lang="en-US" sz="2000" dirty="0" smtClean="0"/>
              <a:t>(Z)=E</a:t>
            </a:r>
            <a:r>
              <a:rPr lang="en-US" sz="2000" baseline="-25000" dirty="0" smtClean="0"/>
              <a:t>c.m.</a:t>
            </a:r>
            <a:r>
              <a:rPr lang="en-US" sz="2000" dirty="0" smtClean="0"/>
              <a:t>-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(Z</a:t>
            </a:r>
            <a:r>
              <a:rPr lang="en-US" sz="2400" dirty="0" smtClean="0"/>
              <a:t>)+(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+B</a:t>
            </a:r>
            <a:r>
              <a:rPr lang="en-US" sz="2000" baseline="-25000" dirty="0" smtClean="0"/>
              <a:t>T</a:t>
            </a:r>
            <a:r>
              <a:rPr lang="en-US" sz="2000" dirty="0"/>
              <a:t>) </a:t>
            </a:r>
            <a:r>
              <a:rPr lang="en-US" sz="2000" dirty="0" smtClean="0"/>
              <a:t>-(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Z</a:t>
            </a:r>
            <a:r>
              <a:rPr lang="en-US" sz="2000" dirty="0" err="1" smtClean="0"/>
              <a:t>+B</a:t>
            </a:r>
            <a:r>
              <a:rPr lang="en-US" sz="2000" baseline="-25000" dirty="0" err="1" smtClean="0"/>
              <a:t>Ztot-Z</a:t>
            </a:r>
            <a:r>
              <a:rPr lang="en-US" sz="2000" dirty="0" smtClean="0"/>
              <a:t>)</a:t>
            </a:r>
            <a:endParaRPr lang="ru-RU" sz="2000" baseline="-25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" y="2714625"/>
            <a:ext cx="5554345" cy="38823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543300" y="3439160"/>
            <a:ext cx="1750695" cy="10160"/>
          </a:xfrm>
          <a:prstGeom prst="straightConnector1">
            <a:avLst/>
          </a:prstGeom>
          <a:ln>
            <a:solidFill>
              <a:srgbClr val="003B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3676015" y="3002280"/>
            <a:ext cx="55689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 smtClean="0">
                <a:sym typeface="+mn-ea"/>
              </a:rPr>
              <a:t>E</a:t>
            </a:r>
            <a:r>
              <a:rPr lang="en-US" baseline="-25000" dirty="0" smtClean="0">
                <a:sym typeface="+mn-ea"/>
              </a:rPr>
              <a:t>c.m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25085" y="3434080"/>
            <a:ext cx="0" cy="5429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5427305" y="3463414"/>
            <a:ext cx="85788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000" i="1" dirty="0" smtClean="0">
                <a:sym typeface="+mn-ea"/>
              </a:rPr>
              <a:t>E*</a:t>
            </a:r>
            <a:r>
              <a:rPr lang="en-US" sz="2000" baseline="-25000" dirty="0" smtClean="0">
                <a:sym typeface="+mn-ea"/>
              </a:rPr>
              <a:t>DNS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690620" y="3966210"/>
            <a:ext cx="158178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365125"/>
            <a:ext cx="11627893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Main characteristics of the entrance channel of the nuclear reactions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6728" y="1825625"/>
                <a:ext cx="10917072" cy="4351338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3BB0"/>
                    </a:solidFill>
                  </a:rPr>
                  <a:t>Total mass and charge number of </a:t>
                </a:r>
                <a:r>
                  <a:rPr lang="en-US" dirty="0">
                    <a:solidFill>
                      <a:srgbClr val="003BB0"/>
                    </a:solidFill>
                  </a:rPr>
                  <a:t>the colliding 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nuclei.</a:t>
                </a:r>
                <a:endParaRPr lang="en-US" dirty="0" smtClean="0">
                  <a:solidFill>
                    <a:srgbClr val="003BB0"/>
                  </a:solidFill>
                </a:endParaRPr>
              </a:p>
              <a:p>
                <a:r>
                  <a:rPr lang="en-US" dirty="0" smtClean="0">
                    <a:solidFill>
                      <a:srgbClr val="003BB0"/>
                    </a:solidFill>
                  </a:rPr>
                  <a:t>Charge and mass asymmetry of the colliding nuclei (Z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1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&lt;Z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2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  or Z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B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003BB0"/>
                    </a:solidFill>
                  </a:rPr>
                  <a:t>Z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2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 ).</a:t>
                </a:r>
                <a:endParaRPr lang="en-US" dirty="0" smtClean="0">
                  <a:solidFill>
                    <a:srgbClr val="003BB0"/>
                  </a:solidFill>
                </a:endParaRPr>
              </a:p>
              <a:p>
                <a:r>
                  <a:rPr lang="en-US" dirty="0" smtClean="0">
                    <a:solidFill>
                      <a:srgbClr val="003BB0"/>
                    </a:solidFill>
                  </a:rPr>
                  <a:t>Ratio of the mass and charge numbers  A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1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/Z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1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 and A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2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/Z</a:t>
                </a:r>
                <a:r>
                  <a:rPr lang="en-US" baseline="-25000" dirty="0" smtClean="0">
                    <a:solidFill>
                      <a:srgbClr val="003BB0"/>
                    </a:solidFill>
                  </a:rPr>
                  <a:t>2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 .</a:t>
                </a:r>
                <a:endParaRPr lang="en-US" dirty="0" smtClean="0">
                  <a:solidFill>
                    <a:srgbClr val="003BB0"/>
                  </a:solidFill>
                </a:endParaRPr>
              </a:p>
              <a:p>
                <a:r>
                  <a:rPr lang="en-US" dirty="0" smtClean="0">
                    <a:solidFill>
                      <a:srgbClr val="003BB0"/>
                    </a:solidFill>
                  </a:rPr>
                  <a:t>Beam energy  </a:t>
                </a:r>
                <a:r>
                  <a:rPr lang="en-US" i="1" dirty="0" err="1" smtClean="0">
                    <a:solidFill>
                      <a:srgbClr val="003BB0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003BB0"/>
                    </a:solidFill>
                  </a:rPr>
                  <a:t>lab</a:t>
                </a:r>
                <a:r>
                  <a:rPr lang="en-US" dirty="0" smtClean="0">
                    <a:solidFill>
                      <a:srgbClr val="003BB0"/>
                    </a:solidFill>
                  </a:rPr>
                  <a:t> and orbital angular momentum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3BB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3BB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solidFill>
                          <a:srgbClr val="003BB0"/>
                        </a:solidFill>
                        <a:latin typeface="Cambria Math" panose="02040503050406030204" pitchFamily="18" charset="0"/>
                      </a:rPr>
                      <m:t>=[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3BB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3BB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rgbClr val="003B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3B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3B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solidFill>
                          <a:srgbClr val="003BB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3BB0"/>
                    </a:solidFill>
                  </a:rPr>
                  <a:t>.</a:t>
                </a:r>
                <a:endParaRPr lang="en-US" dirty="0" smtClean="0">
                  <a:solidFill>
                    <a:srgbClr val="003BB0"/>
                  </a:solidFill>
                </a:endParaRPr>
              </a:p>
              <a:p>
                <a:r>
                  <a:rPr lang="en-US" dirty="0" smtClean="0">
                    <a:solidFill>
                      <a:srgbClr val="003BB0"/>
                    </a:solidFill>
                  </a:rPr>
                  <a:t>Orientation angles of the symmetry axis of the deformed nuclei.</a:t>
                </a:r>
                <a:endParaRPr lang="en-US" dirty="0" smtClean="0">
                  <a:solidFill>
                    <a:srgbClr val="003BB0"/>
                  </a:solidFill>
                </a:endParaRPr>
              </a:p>
              <a:p>
                <a:r>
                  <a:rPr lang="en-US" dirty="0" smtClean="0">
                    <a:solidFill>
                      <a:srgbClr val="003BB0"/>
                    </a:solidFill>
                  </a:rPr>
                  <a:t>Microscopic shell structure of nuclei.</a:t>
                </a:r>
                <a:endParaRPr lang="ru-RU" dirty="0">
                  <a:solidFill>
                    <a:srgbClr val="003BB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728" y="1825625"/>
                <a:ext cx="10917072" cy="4351338"/>
              </a:xfrm>
              <a:blipFill rotWithShape="1">
                <a:blip r:embed="rId1"/>
                <a:stretch>
                  <a:fillRect l="-4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3" y="551635"/>
            <a:ext cx="11847444" cy="13255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difference </a:t>
            </a:r>
            <a:r>
              <a:rPr lang="en-US" sz="2000" dirty="0" smtClean="0">
                <a:solidFill>
                  <a:srgbClr val="FF0000"/>
                </a:solidFill>
              </a:rPr>
              <a:t>in </a:t>
            </a:r>
            <a:r>
              <a:rPr lang="en-US" sz="2000" dirty="0">
                <a:solidFill>
                  <a:srgbClr val="FF0000"/>
                </a:solidFill>
              </a:rPr>
              <a:t>the evaporation residues </a:t>
            </a:r>
            <a:r>
              <a:rPr lang="en-US" sz="2000" dirty="0"/>
              <a:t>(ER) of the </a:t>
            </a:r>
            <a:r>
              <a:rPr lang="en-US" sz="2000" baseline="30000" dirty="0"/>
              <a:t>34</a:t>
            </a:r>
            <a:r>
              <a:rPr lang="en-US" sz="2000" dirty="0"/>
              <a:t>S + </a:t>
            </a:r>
            <a:r>
              <a:rPr lang="en-US" sz="2000" baseline="30000" dirty="0"/>
              <a:t>208</a:t>
            </a:r>
            <a:r>
              <a:rPr lang="en-US" sz="2000" dirty="0"/>
              <a:t>Pb and </a:t>
            </a:r>
            <a:r>
              <a:rPr lang="en-US" sz="2000" baseline="30000" dirty="0"/>
              <a:t>36</a:t>
            </a:r>
            <a:r>
              <a:rPr lang="en-US" sz="2000" dirty="0"/>
              <a:t>S + </a:t>
            </a:r>
            <a:r>
              <a:rPr lang="en-US" sz="2000" baseline="30000" dirty="0"/>
              <a:t>206</a:t>
            </a:r>
            <a:r>
              <a:rPr lang="en-US" sz="2000" dirty="0"/>
              <a:t>Pb reactions formed in the 2n and 3n channels has been explained by </a:t>
            </a:r>
            <a:r>
              <a:rPr lang="en-US" sz="2000" dirty="0">
                <a:solidFill>
                  <a:srgbClr val="FF0000"/>
                </a:solidFill>
              </a:rPr>
              <a:t>two </a:t>
            </a:r>
            <a:r>
              <a:rPr lang="en-US" sz="2000" dirty="0" smtClean="0">
                <a:solidFill>
                  <a:srgbClr val="FF0000"/>
                </a:solidFill>
              </a:rPr>
              <a:t>reasons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br>
              <a:rPr lang="en-US" sz="2000" dirty="0" smtClean="0"/>
            </a:br>
            <a:r>
              <a:rPr lang="en-US" sz="2000" dirty="0" err="1" smtClean="0"/>
              <a:t>i</a:t>
            </a:r>
            <a:r>
              <a:rPr lang="en-US" sz="2000" dirty="0" smtClean="0"/>
              <a:t>) the </a:t>
            </a:r>
            <a:r>
              <a:rPr lang="en-US" sz="2000" dirty="0"/>
              <a:t>capture cross section of the </a:t>
            </a:r>
            <a:r>
              <a:rPr lang="en-US" sz="2000" baseline="30000" dirty="0"/>
              <a:t>36</a:t>
            </a:r>
            <a:r>
              <a:rPr lang="en-US" sz="2000" dirty="0"/>
              <a:t>S + </a:t>
            </a:r>
            <a:r>
              <a:rPr lang="en-US" sz="2000" baseline="30000" dirty="0"/>
              <a:t>206</a:t>
            </a:r>
            <a:r>
              <a:rPr lang="en-US" sz="2000" dirty="0"/>
              <a:t>Pb </a:t>
            </a:r>
            <a:r>
              <a:rPr lang="en-US" sz="2000" dirty="0" smtClean="0"/>
              <a:t> </a:t>
            </a:r>
            <a:r>
              <a:rPr lang="en-US" sz="2000" dirty="0"/>
              <a:t>reaction is larger than the one of the </a:t>
            </a:r>
            <a:r>
              <a:rPr lang="en-US" sz="2000" baseline="30000" dirty="0"/>
              <a:t>34</a:t>
            </a:r>
            <a:r>
              <a:rPr lang="en-US" sz="2000" dirty="0"/>
              <a:t>S + </a:t>
            </a:r>
            <a:r>
              <a:rPr lang="en-US" sz="2000" baseline="30000" dirty="0"/>
              <a:t>208</a:t>
            </a:r>
            <a:r>
              <a:rPr lang="en-US" sz="2000" dirty="0"/>
              <a:t>Pb reaction since the </a:t>
            </a:r>
            <a:r>
              <a:rPr lang="en-US" sz="2000" dirty="0" smtClean="0"/>
              <a:t>nucleus-nucleus </a:t>
            </a:r>
            <a:r>
              <a:rPr lang="en-US" sz="2000" dirty="0"/>
              <a:t>potential is more attractive in the </a:t>
            </a:r>
            <a:r>
              <a:rPr lang="en-US" sz="2000" baseline="30000" dirty="0"/>
              <a:t>36</a:t>
            </a:r>
            <a:r>
              <a:rPr lang="en-US" sz="2000" dirty="0"/>
              <a:t>S + </a:t>
            </a:r>
            <a:r>
              <a:rPr lang="en-US" sz="2000" baseline="30000" dirty="0" smtClean="0"/>
              <a:t>206</a:t>
            </a:r>
            <a:r>
              <a:rPr lang="en-US" sz="2000" dirty="0" smtClean="0"/>
              <a:t>Pb.</a:t>
            </a:r>
            <a:br>
              <a:rPr lang="en-US" sz="2000" dirty="0" smtClean="0"/>
            </a:br>
            <a:br>
              <a:rPr lang="en-US" sz="2000" dirty="0" smtClean="0"/>
            </a:br>
            <a:r>
              <a:rPr lang="en-US" sz="2000" dirty="0" smtClean="0"/>
              <a:t>Ii) the </a:t>
            </a:r>
            <a:r>
              <a:rPr lang="en-US" sz="2000" dirty="0"/>
              <a:t>intrinsic fusion barrier 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∗</a:t>
            </a:r>
            <a:r>
              <a:rPr lang="en-US" sz="2000" baseline="-25000" dirty="0" err="1" smtClean="0"/>
              <a:t>fus</a:t>
            </a:r>
            <a:r>
              <a:rPr lang="en-US" sz="2000" dirty="0" smtClean="0"/>
              <a:t> for the </a:t>
            </a:r>
            <a:r>
              <a:rPr lang="en-US" sz="2000" baseline="30000" dirty="0"/>
              <a:t>34</a:t>
            </a:r>
            <a:r>
              <a:rPr lang="en-US" sz="2000" dirty="0"/>
              <a:t>S </a:t>
            </a:r>
            <a:r>
              <a:rPr lang="en-US" sz="2000" baseline="30000" dirty="0"/>
              <a:t>+ 208</a:t>
            </a:r>
            <a:r>
              <a:rPr lang="en-US" sz="2000" dirty="0"/>
              <a:t>Pb reaction is higher than the one obtained for the </a:t>
            </a:r>
            <a:r>
              <a:rPr lang="en-US" sz="2000" baseline="30000" dirty="0"/>
              <a:t>36</a:t>
            </a:r>
            <a:r>
              <a:rPr lang="en-US" sz="2000" dirty="0"/>
              <a:t>S + </a:t>
            </a:r>
            <a:r>
              <a:rPr lang="en-US" sz="2000" baseline="30000" dirty="0"/>
              <a:t>206</a:t>
            </a:r>
            <a:r>
              <a:rPr lang="en-US" sz="2000" dirty="0"/>
              <a:t>Pb reaction. 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303" y="2462166"/>
            <a:ext cx="4404414" cy="341397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978" y="2453859"/>
            <a:ext cx="4438294" cy="3430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59795" y="2453859"/>
            <a:ext cx="2866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Experiment (symbols)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1. J</a:t>
            </a:r>
            <a:r>
              <a:rPr lang="en-US" sz="1600" dirty="0"/>
              <a:t>. </a:t>
            </a:r>
            <a:r>
              <a:rPr lang="en-US" sz="1600" dirty="0" err="1" smtClean="0"/>
              <a:t>Khuyagbaatar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, </a:t>
            </a:r>
            <a:endParaRPr lang="en-US" sz="1600" dirty="0" smtClean="0"/>
          </a:p>
          <a:p>
            <a:r>
              <a:rPr lang="en-US" sz="1600" dirty="0" smtClean="0"/>
              <a:t>Phys</a:t>
            </a:r>
            <a:r>
              <a:rPr lang="en-US" sz="1600" dirty="0"/>
              <a:t>. Rev. C 86, 064602 (2012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2. </a:t>
            </a:r>
            <a:r>
              <a:rPr lang="en-US" sz="1600" dirty="0"/>
              <a:t>J. </a:t>
            </a:r>
            <a:r>
              <a:rPr lang="en-US" sz="1600" dirty="0" err="1" smtClean="0"/>
              <a:t>Khuyagbaatar</a:t>
            </a:r>
            <a:r>
              <a:rPr lang="en-US" sz="1600" dirty="0" smtClean="0"/>
              <a:t> </a:t>
            </a:r>
            <a:r>
              <a:rPr lang="en-US" sz="1600" i="1" dirty="0"/>
              <a:t>et al</a:t>
            </a:r>
            <a:r>
              <a:rPr lang="en-US" sz="1600" dirty="0"/>
              <a:t>, 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Phys</a:t>
            </a:r>
            <a:r>
              <a:rPr lang="en-US" sz="1600" dirty="0"/>
              <a:t>. Rev. C 91, 054608 (2015).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223754" y="4185271"/>
            <a:ext cx="2738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8F8"/>
                </a:solidFill>
              </a:rPr>
              <a:t>Theory (curves)</a:t>
            </a:r>
            <a:endParaRPr lang="en-US" dirty="0" smtClean="0">
              <a:solidFill>
                <a:srgbClr val="3858F8"/>
              </a:solidFill>
            </a:endParaRPr>
          </a:p>
          <a:p>
            <a:r>
              <a:rPr lang="en-US" dirty="0" smtClean="0"/>
              <a:t>A.K. Nasirov </a:t>
            </a:r>
            <a:r>
              <a:rPr lang="en-US" i="1" dirty="0" smtClean="0"/>
              <a:t>et al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Eur</a:t>
            </a:r>
            <a:r>
              <a:rPr lang="en-US" dirty="0"/>
              <a:t>. Phys. J. A (2019) 55: 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86" y="288123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Role of the non-equilibrium stage of the entrance channel in formation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of the compound nucleus.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3426" y="1690688"/>
            <a:ext cx="4756971" cy="435133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686" y="1689895"/>
            <a:ext cx="5076825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989279"/>
          </a:xfrm>
        </p:spPr>
        <p:txBody>
          <a:bodyPr>
            <a:normAutofit/>
          </a:bodyPr>
          <a:lstStyle/>
          <a:p>
            <a:r>
              <a:rPr lang="en-US" sz="2800" dirty="0"/>
              <a:t>Comparison of the </a:t>
            </a:r>
            <a:r>
              <a:rPr lang="en-US" sz="2800" dirty="0" smtClean="0"/>
              <a:t>potential energy surfaces </a:t>
            </a:r>
            <a:r>
              <a:rPr lang="en-US" sz="2800" dirty="0"/>
              <a:t>ruling complete fusion  in the  of </a:t>
            </a:r>
            <a:r>
              <a:rPr lang="en-US" sz="2800" baseline="30000" dirty="0">
                <a:solidFill>
                  <a:srgbClr val="C00000"/>
                </a:solidFill>
              </a:rPr>
              <a:t>34</a:t>
            </a:r>
            <a:r>
              <a:rPr lang="en-US" sz="2800" dirty="0">
                <a:solidFill>
                  <a:srgbClr val="C00000"/>
                </a:solidFill>
              </a:rPr>
              <a:t>S+</a:t>
            </a:r>
            <a:r>
              <a:rPr lang="en-US" sz="2800" baseline="30000" dirty="0">
                <a:solidFill>
                  <a:srgbClr val="C00000"/>
                </a:solidFill>
              </a:rPr>
              <a:t>208</a:t>
            </a:r>
            <a:r>
              <a:rPr lang="en-US" sz="2800" dirty="0">
                <a:solidFill>
                  <a:srgbClr val="C00000"/>
                </a:solidFill>
              </a:rPr>
              <a:t>Pb and </a:t>
            </a:r>
            <a:r>
              <a:rPr lang="en-US" sz="2800" baseline="30000" dirty="0">
                <a:solidFill>
                  <a:srgbClr val="C00000"/>
                </a:solidFill>
              </a:rPr>
              <a:t>36</a:t>
            </a:r>
            <a:r>
              <a:rPr lang="en-US" sz="2800" dirty="0">
                <a:solidFill>
                  <a:srgbClr val="C00000"/>
                </a:solidFill>
              </a:rPr>
              <a:t>S+</a:t>
            </a:r>
            <a:r>
              <a:rPr lang="en-US" sz="2800" baseline="30000" dirty="0">
                <a:solidFill>
                  <a:srgbClr val="C00000"/>
                </a:solidFill>
              </a:rPr>
              <a:t>206</a:t>
            </a:r>
            <a:r>
              <a:rPr lang="en-US" sz="2800" dirty="0">
                <a:solidFill>
                  <a:srgbClr val="C00000"/>
                </a:solidFill>
              </a:rPr>
              <a:t>Pb reactions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" y="1315204"/>
            <a:ext cx="5813991" cy="446937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49" y="1250137"/>
            <a:ext cx="5659584" cy="4351338"/>
          </a:xfrm>
          <a:prstGeom prst="rect">
            <a:avLst/>
          </a:prstGeom>
        </p:spPr>
      </p:pic>
      <p:sp>
        <p:nvSpPr>
          <p:cNvPr id="8" name="Дуга 7"/>
          <p:cNvSpPr/>
          <p:nvPr/>
        </p:nvSpPr>
        <p:spPr>
          <a:xfrm>
            <a:off x="9227490" y="2564296"/>
            <a:ext cx="363771" cy="4691269"/>
          </a:xfrm>
          <a:prstGeom prst="arc">
            <a:avLst/>
          </a:prstGeom>
          <a:ln w="47625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3419394" y="2693504"/>
            <a:ext cx="397232" cy="4744279"/>
          </a:xfrm>
          <a:prstGeom prst="arc">
            <a:avLst/>
          </a:prstGeom>
          <a:ln w="47625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879817" y="2468222"/>
            <a:ext cx="2555611" cy="225281"/>
          </a:xfrm>
          <a:prstGeom prst="rightArrow">
            <a:avLst/>
          </a:prstGeom>
          <a:noFill/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753434" y="2541106"/>
            <a:ext cx="3063192" cy="304795"/>
          </a:xfrm>
          <a:prstGeom prst="rightArrow">
            <a:avLst/>
          </a:prstGeom>
          <a:noFill/>
          <a:ln w="158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90"/>
            <a:ext cx="10515600" cy="469845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5" y="1182370"/>
            <a:ext cx="11661140" cy="51739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Main </a:t>
            </a:r>
            <a:r>
              <a:rPr lang="en-US" dirty="0" smtClean="0">
                <a:solidFill>
                  <a:srgbClr val="C00000"/>
                </a:solidFill>
              </a:rPr>
              <a:t>reaction channels </a:t>
            </a:r>
            <a:r>
              <a:rPr lang="en-US" altLang="ru-RU" dirty="0" smtClean="0">
                <a:solidFill>
                  <a:srgbClr val="C00000"/>
                </a:solidFill>
              </a:rPr>
              <a:t>in </a:t>
            </a:r>
            <a:r>
              <a:rPr lang="en-US" altLang="ru-RU" dirty="0">
                <a:solidFill>
                  <a:srgbClr val="C00000"/>
                </a:solidFill>
              </a:rPr>
              <a:t>heavy ion </a:t>
            </a:r>
            <a:r>
              <a:rPr lang="en-US" altLang="ru-RU" dirty="0" smtClean="0">
                <a:solidFill>
                  <a:srgbClr val="C00000"/>
                </a:solidFill>
                <a:sym typeface="+mn-ea"/>
              </a:rPr>
              <a:t>collisions at the around Coulomb barrier energies.  </a:t>
            </a:r>
            <a:endParaRPr lang="en-US" altLang="ru-RU" dirty="0" smtClean="0">
              <a:solidFill>
                <a:srgbClr val="C00000"/>
              </a:solidFill>
              <a:sym typeface="+mn-ea"/>
            </a:endParaRPr>
          </a:p>
          <a:p>
            <a:r>
              <a:rPr lang="en-US" altLang="ru-RU" dirty="0" smtClean="0">
                <a:solidFill>
                  <a:srgbClr val="C00000"/>
                </a:solidFill>
                <a:sym typeface="+mn-ea"/>
              </a:rPr>
              <a:t>The initial conditions of the entrance channel determining yield of the reaction products.</a:t>
            </a:r>
            <a:endParaRPr lang="en-US" altLang="ru-RU" dirty="0">
              <a:solidFill>
                <a:srgbClr val="C00000"/>
              </a:solidFill>
            </a:endParaRPr>
          </a:p>
          <a:p>
            <a:r>
              <a:rPr lang="en-US" altLang="ru-RU" dirty="0" smtClean="0">
                <a:solidFill>
                  <a:srgbClr val="C00000"/>
                </a:solidFill>
              </a:rPr>
              <a:t>Nature </a:t>
            </a:r>
            <a:r>
              <a:rPr lang="en-US" altLang="ru-RU" dirty="0">
                <a:solidFill>
                  <a:srgbClr val="C00000"/>
                </a:solidFill>
              </a:rPr>
              <a:t>of hindrance in complete fusion of the massive nuclei in heavy ion </a:t>
            </a:r>
            <a:r>
              <a:rPr lang="en-US" altLang="ru-RU" dirty="0">
                <a:solidFill>
                  <a:srgbClr val="C00000"/>
                </a:solidFill>
                <a:sym typeface="+mn-ea"/>
              </a:rPr>
              <a:t>collisions.  </a:t>
            </a:r>
            <a:endParaRPr lang="en-US" altLang="ru-RU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Mechanisms of the incomplete fusion.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F995-1A1B-4289-AB7A-E65B239C8455}" type="slidenum">
              <a:rPr lang="ru-RU" sz="1400" smtClean="0"/>
            </a:fld>
            <a:fld id="{0101EEB6-6D77-4D08-96E9-07F2ABD2E2F6}" type="slidenum">
              <a:rPr lang="ru-RU" sz="1400" smtClean="0"/>
            </a:fld>
            <a:fld id="{36F083CB-3716-4408-B8F4-01C0FEF21F90}" type="slidenum">
              <a:rPr lang="ru-RU" sz="1400" smtClean="0"/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4215"/>
            <a:ext cx="12094845" cy="7639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9900"/>
                </a:solidFill>
              </a:rPr>
              <a:t>Reaction channels leading to yield of the binary products.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65172" y="2213810"/>
            <a:ext cx="4263990" cy="20612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altLang="en-US" sz="3200" dirty="0" smtClean="0">
                <a:solidFill>
                  <a:srgbClr val="FF0000"/>
                </a:solidFill>
                <a:sym typeface="+mn-ea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sym typeface="+mn-ea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sym typeface="+mn-ea"/>
              </a:rPr>
              <a:t>Quasifission</a:t>
            </a:r>
            <a:endParaRPr lang="ru-RU" sz="3200" dirty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ru-RU" alt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.Incomplete fusion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Attempts to analyze the results of the mixed contributions of the fusion-fission and </a:t>
            </a:r>
            <a:r>
              <a:rPr lang="en-US" sz="2800" dirty="0" err="1" smtClean="0">
                <a:solidFill>
                  <a:srgbClr val="7030A0"/>
                </a:solidFill>
              </a:rPr>
              <a:t>quasifission</a:t>
            </a:r>
            <a:r>
              <a:rPr lang="en-US" sz="2800" dirty="0" smtClean="0">
                <a:solidFill>
                  <a:srgbClr val="7030A0"/>
                </a:solidFill>
              </a:rPr>
              <a:t> products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7426" y="1482441"/>
            <a:ext cx="4634665" cy="4694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1" y="1825625"/>
            <a:ext cx="4476199" cy="4256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4139" y="1411050"/>
            <a:ext cx="4838700" cy="3371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Meenu</a:t>
            </a:r>
            <a:r>
              <a:rPr lang="en-US" sz="1600" dirty="0" smtClean="0"/>
              <a:t> Thakur et al., Eur</a:t>
            </a:r>
            <a:r>
              <a:rPr lang="en-US" sz="1600" dirty="0"/>
              <a:t>. Phys. J. A (2017) </a:t>
            </a:r>
            <a:r>
              <a:rPr lang="en-US" sz="1600" b="1" dirty="0"/>
              <a:t>53</a:t>
            </a:r>
            <a:r>
              <a:rPr lang="en-US" sz="1600" dirty="0"/>
              <a:t>: 133</a:t>
            </a: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2730"/>
            <a:ext cx="11650980" cy="1091565"/>
          </a:xfrm>
        </p:spPr>
        <p:txBody>
          <a:bodyPr>
            <a:normAutofit/>
          </a:bodyPr>
          <a:lstStyle/>
          <a:p>
            <a:pPr algn="ctr"/>
            <a:r>
              <a:rPr lang="en-US" sz="2665" dirty="0">
                <a:solidFill>
                  <a:srgbClr val="FF0000"/>
                </a:solidFill>
                <a:highlight>
                  <a:srgbClr val="00FF00"/>
                </a:highlight>
              </a:rPr>
              <a:t>Role of </a:t>
            </a:r>
            <a:r>
              <a:rPr lang="en-US" sz="2665" dirty="0" err="1">
                <a:solidFill>
                  <a:srgbClr val="FF0000"/>
                </a:solidFill>
                <a:highlight>
                  <a:srgbClr val="00FF00"/>
                </a:highlight>
              </a:rPr>
              <a:t>quasifission</a:t>
            </a:r>
            <a:r>
              <a:rPr lang="en-US" sz="2665" dirty="0">
                <a:solidFill>
                  <a:srgbClr val="FF0000"/>
                </a:solidFill>
                <a:highlight>
                  <a:srgbClr val="00FF00"/>
                </a:highlight>
              </a:rPr>
              <a:t> in fission fragment mass distributions for </a:t>
            </a:r>
            <a:br>
              <a:rPr lang="en-US" sz="2665" dirty="0">
                <a:solidFill>
                  <a:srgbClr val="FF0000"/>
                </a:solidFill>
                <a:highlight>
                  <a:srgbClr val="00FF00"/>
                </a:highlight>
              </a:rPr>
            </a:br>
            <a:r>
              <a:rPr lang="en-US" sz="2665" dirty="0">
                <a:solidFill>
                  <a:srgbClr val="FF0000"/>
                </a:solidFill>
                <a:highlight>
                  <a:srgbClr val="00FF00"/>
                </a:highlight>
              </a:rPr>
              <a:t>the </a:t>
            </a:r>
            <a:r>
              <a:rPr lang="en-US" sz="2665" baseline="30000" dirty="0">
                <a:solidFill>
                  <a:srgbClr val="FF0000"/>
                </a:solidFill>
                <a:highlight>
                  <a:srgbClr val="00FF00"/>
                </a:highlight>
              </a:rPr>
              <a:t>28</a:t>
            </a:r>
            <a:r>
              <a:rPr lang="en-US" sz="2665" dirty="0">
                <a:solidFill>
                  <a:srgbClr val="FF0000"/>
                </a:solidFill>
                <a:highlight>
                  <a:srgbClr val="00FF00"/>
                </a:highlight>
              </a:rPr>
              <a:t>Si + </a:t>
            </a:r>
            <a:r>
              <a:rPr lang="en-US" sz="2665" baseline="30000" dirty="0">
                <a:solidFill>
                  <a:srgbClr val="FF0000"/>
                </a:solidFill>
                <a:highlight>
                  <a:srgbClr val="00FF00"/>
                </a:highlight>
              </a:rPr>
              <a:t>197</a:t>
            </a:r>
            <a:r>
              <a:rPr lang="en-US" sz="2665" dirty="0">
                <a:solidFill>
                  <a:srgbClr val="FF0000"/>
                </a:solidFill>
                <a:highlight>
                  <a:srgbClr val="00FF00"/>
                </a:highlight>
              </a:rPr>
              <a:t>Au reaction.</a:t>
            </a:r>
            <a:endParaRPr lang="en-US" sz="2665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pic>
        <p:nvPicPr>
          <p:cNvPr id="6" name="Content Placeholder 5" descr="BiswasPRC9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395" y="1506855"/>
            <a:ext cx="6069965" cy="44424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8" name="Picture 7" descr="BiswasPRC99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75" y="1588135"/>
            <a:ext cx="5534660" cy="43611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858125" y="2355215"/>
            <a:ext cx="500380" cy="1016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7313930" y="2063115"/>
            <a:ext cx="4775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77" y="366035"/>
            <a:ext cx="10515600" cy="67485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2600" dirty="0"/>
              <a:t>The role of the </a:t>
            </a:r>
            <a:r>
              <a:rPr lang="en-US" sz="2600" dirty="0" err="1"/>
              <a:t>quasifission</a:t>
            </a:r>
            <a:r>
              <a:rPr lang="en-US" sz="2600" dirty="0"/>
              <a:t> contribution in the dependence of the  width of the </a:t>
            </a:r>
            <a:r>
              <a:rPr lang="en-US" sz="2600" dirty="0">
                <a:sym typeface="+mn-ea"/>
              </a:rPr>
              <a:t>mass distribution of fission-like products </a:t>
            </a:r>
            <a:r>
              <a:rPr lang="en-US" sz="2600" dirty="0"/>
              <a:t>on the collision energy.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690688"/>
            <a:ext cx="5153025" cy="428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76" y="1552219"/>
            <a:ext cx="5374707" cy="44247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0672" y="1082875"/>
            <a:ext cx="1046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B. </a:t>
            </a:r>
            <a:r>
              <a:rPr lang="en-US" dirty="0" err="1" smtClean="0"/>
              <a:t>Ashna</a:t>
            </a:r>
            <a:r>
              <a:rPr lang="en-US" dirty="0" smtClean="0"/>
              <a:t>, </a:t>
            </a:r>
            <a:r>
              <a:rPr lang="en-US" dirty="0"/>
              <a:t>M. </a:t>
            </a:r>
            <a:r>
              <a:rPr lang="en-US" dirty="0" err="1" smtClean="0"/>
              <a:t>Shareef</a:t>
            </a:r>
            <a:r>
              <a:rPr lang="en-US" dirty="0" smtClean="0"/>
              <a:t>, </a:t>
            </a:r>
            <a:r>
              <a:rPr lang="en-US" dirty="0"/>
              <a:t>A. </a:t>
            </a:r>
            <a:r>
              <a:rPr lang="en-US" dirty="0" err="1" smtClean="0"/>
              <a:t>Shamlath</a:t>
            </a:r>
            <a:r>
              <a:rPr lang="en-US" dirty="0" smtClean="0"/>
              <a:t>, </a:t>
            </a:r>
            <a:r>
              <a:rPr lang="en-US" dirty="0"/>
              <a:t>P. V. </a:t>
            </a:r>
            <a:r>
              <a:rPr lang="en-US" dirty="0" err="1" smtClean="0"/>
              <a:t>Laveen</a:t>
            </a:r>
            <a:r>
              <a:rPr lang="en-US" dirty="0" smtClean="0"/>
              <a:t>, … “</a:t>
            </a:r>
            <a:r>
              <a:rPr lang="en-US" dirty="0" smtClean="0">
                <a:latin typeface="CMBX12"/>
              </a:rPr>
              <a:t>Fission </a:t>
            </a:r>
            <a:r>
              <a:rPr lang="en-US" dirty="0">
                <a:latin typeface="CMBX12"/>
              </a:rPr>
              <a:t>and </a:t>
            </a:r>
            <a:r>
              <a:rPr lang="en-US" dirty="0" err="1">
                <a:latin typeface="CMBX12"/>
              </a:rPr>
              <a:t>quasission</a:t>
            </a:r>
            <a:r>
              <a:rPr lang="en-US" dirty="0">
                <a:latin typeface="CMBX12"/>
              </a:rPr>
              <a:t> studies in </a:t>
            </a:r>
            <a:r>
              <a:rPr lang="en-US" baseline="30000" dirty="0" smtClean="0">
                <a:latin typeface="CMBX12"/>
              </a:rPr>
              <a:t>30</a:t>
            </a:r>
            <a:r>
              <a:rPr lang="en-US" dirty="0" smtClean="0">
                <a:latin typeface="CMBX12"/>
              </a:rPr>
              <a:t>Si+</a:t>
            </a:r>
            <a:r>
              <a:rPr lang="en-US" baseline="30000" dirty="0" smtClean="0">
                <a:latin typeface="CMBX12"/>
              </a:rPr>
              <a:t>197</a:t>
            </a:r>
            <a:r>
              <a:rPr lang="en-US" dirty="0" smtClean="0">
                <a:latin typeface="CMBX12"/>
              </a:rPr>
              <a:t>Au reaction”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3449" y="1604244"/>
            <a:ext cx="5091077" cy="4062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992" y="1510078"/>
            <a:ext cx="5333215" cy="4250907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686192" y="145694"/>
            <a:ext cx="10515600" cy="67485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smtClean="0"/>
              <a:t>The role of the quasifission contribution in the dependence of the  width of the </a:t>
            </a:r>
            <a:r>
              <a:rPr lang="en-US" sz="2600" smtClean="0">
                <a:sym typeface="+mn-ea"/>
              </a:rPr>
              <a:t>mass distribution of fission-like products </a:t>
            </a:r>
            <a:r>
              <a:rPr lang="en-US" sz="2600" smtClean="0"/>
              <a:t>on the collision energy.</a:t>
            </a:r>
            <a:endParaRPr lang="en-US" sz="2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0672" y="1082875"/>
            <a:ext cx="1046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B. </a:t>
            </a:r>
            <a:r>
              <a:rPr lang="en-US" dirty="0" err="1" smtClean="0"/>
              <a:t>Ashna</a:t>
            </a:r>
            <a:r>
              <a:rPr lang="en-US" dirty="0" smtClean="0"/>
              <a:t>, </a:t>
            </a:r>
            <a:r>
              <a:rPr lang="en-US" dirty="0"/>
              <a:t>M. </a:t>
            </a:r>
            <a:r>
              <a:rPr lang="en-US" dirty="0" err="1" smtClean="0"/>
              <a:t>Shareef</a:t>
            </a:r>
            <a:r>
              <a:rPr lang="en-US" dirty="0" smtClean="0"/>
              <a:t>, </a:t>
            </a:r>
            <a:r>
              <a:rPr lang="en-US" dirty="0"/>
              <a:t>A. </a:t>
            </a:r>
            <a:r>
              <a:rPr lang="en-US" dirty="0" err="1" smtClean="0"/>
              <a:t>Shamlath</a:t>
            </a:r>
            <a:r>
              <a:rPr lang="en-US" dirty="0" smtClean="0"/>
              <a:t>, </a:t>
            </a:r>
            <a:r>
              <a:rPr lang="en-US" dirty="0"/>
              <a:t>P. V. </a:t>
            </a:r>
            <a:r>
              <a:rPr lang="en-US" dirty="0" err="1" smtClean="0"/>
              <a:t>Laveen</a:t>
            </a:r>
            <a:r>
              <a:rPr lang="en-US" dirty="0" smtClean="0"/>
              <a:t>, … “</a:t>
            </a:r>
            <a:r>
              <a:rPr lang="en-US" dirty="0" smtClean="0">
                <a:latin typeface="CMBX12"/>
              </a:rPr>
              <a:t>Fission </a:t>
            </a:r>
            <a:r>
              <a:rPr lang="en-US" dirty="0">
                <a:latin typeface="CMBX12"/>
              </a:rPr>
              <a:t>and </a:t>
            </a:r>
            <a:r>
              <a:rPr lang="en-US" dirty="0" err="1">
                <a:latin typeface="CMBX12"/>
              </a:rPr>
              <a:t>quasission</a:t>
            </a:r>
            <a:r>
              <a:rPr lang="en-US" dirty="0">
                <a:latin typeface="CMBX12"/>
              </a:rPr>
              <a:t> studies in </a:t>
            </a:r>
            <a:r>
              <a:rPr lang="en-US" baseline="30000" dirty="0" smtClean="0">
                <a:latin typeface="CMBX12"/>
              </a:rPr>
              <a:t>30</a:t>
            </a:r>
            <a:r>
              <a:rPr lang="en-US" dirty="0" smtClean="0">
                <a:latin typeface="CMBX12"/>
              </a:rPr>
              <a:t>Si+</a:t>
            </a:r>
            <a:r>
              <a:rPr lang="en-US" baseline="30000" dirty="0" smtClean="0">
                <a:latin typeface="CMBX12"/>
              </a:rPr>
              <a:t>197</a:t>
            </a:r>
            <a:r>
              <a:rPr lang="en-US" dirty="0" smtClean="0">
                <a:latin typeface="CMBX12"/>
              </a:rPr>
              <a:t>Au reaction”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65" y="150495"/>
            <a:ext cx="10515600" cy="805815"/>
          </a:xfrm>
          <a:solidFill>
            <a:schemeClr val="bg2"/>
          </a:solidFill>
        </p:spPr>
        <p:txBody>
          <a:bodyPr>
            <a:normAutofit fontScale="90000"/>
          </a:bodyPr>
          <a:p>
            <a:r>
              <a:rPr lang="x-none" altLang="en-US" sz="3335"/>
              <a:t>Dependence of Dinuclear system life time </a:t>
            </a:r>
            <a:br>
              <a:rPr lang="x-none" altLang="en-US" sz="3335"/>
            </a:br>
            <a:r>
              <a:rPr lang="x-none" altLang="en-US" sz="3335"/>
              <a:t>  on the beam energy and orbital angular momentum </a:t>
            </a:r>
            <a:r>
              <a:rPr lang="x-none" altLang="en-US" sz="3335" i="1"/>
              <a:t>L</a:t>
            </a:r>
            <a:endParaRPr lang="x-none" altLang="en-US" sz="3335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1171575"/>
            <a:ext cx="11875770" cy="5549265"/>
          </a:xfrm>
          <a:solidFill>
            <a:schemeClr val="bg1"/>
          </a:solidFill>
        </p:spPr>
        <p:txBody>
          <a:bodyPr>
            <a:noAutofit/>
          </a:bodyPr>
          <a:p>
            <a:r>
              <a:rPr lang="en-US" sz="1300"/>
              <a:t>                             30Si+197Au</a:t>
            </a:r>
            <a:endParaRPr lang="en-US" sz="1300"/>
          </a:p>
          <a:p>
            <a:r>
              <a:rPr lang="en-US" sz="1300"/>
              <a:t>                                                   Elab  </a:t>
            </a:r>
            <a:endParaRPr lang="en-US" sz="1300"/>
          </a:p>
          <a:p>
            <a:r>
              <a:rPr lang="en-US" sz="1300"/>
              <a:t>   L     190.0       185.0       180.0       175.0       170.0       165.0       160.0       155.0       150.0       145.0       140.0</a:t>
            </a:r>
            <a:endParaRPr lang="en-US" sz="1300"/>
          </a:p>
          <a:p>
            <a:r>
              <a:rPr lang="en-US" sz="1300"/>
              <a:t>   70  0.9105E+01  0.4341E+02  0.3061E+01  0.4258E+01  0.0000E+00  0.0000E+00  0.0000E+00  0.0000E+00  0.0000E+00  0.0000E+00  0.0000E+00</a:t>
            </a:r>
            <a:endParaRPr lang="en-US" sz="1300"/>
          </a:p>
          <a:p>
            <a:r>
              <a:rPr lang="en-US" sz="1300"/>
              <a:t>   65  0.2029E+02  0.5887E+01  0.6606E+01  0.5872E+02  0.1681E+02  0.0000E+00  0.0000E+00  0.0000E+00  0.0000E+00  0.0000E+00  0.0000E+00</a:t>
            </a:r>
            <a:endParaRPr lang="en-US" sz="1300"/>
          </a:p>
          <a:p>
            <a:r>
              <a:rPr lang="en-US" sz="1300"/>
              <a:t>   60  0.1561E+02  0.3196E+02  0.1472E+02  0.2746E+02  0.4343E+02  0.5388E+03  0.0000E+00  0.0000E+00  0.0000E+00  0.0000E+00  0.0000E+00</a:t>
            </a:r>
            <a:endParaRPr lang="en-US" sz="1300"/>
          </a:p>
          <a:p>
            <a:r>
              <a:rPr lang="en-US" sz="1300"/>
              <a:t>   55  0.1441E+02  0.1161E+02  0.3612E+02  0.2818E+02  0.7451E+02  0.2071E+03  0.4970E+03  0.7375E+19  0.0000E+00  0.0000E+00  0.0000E+00</a:t>
            </a:r>
            <a:endParaRPr lang="en-US" sz="1300"/>
          </a:p>
          <a:p>
            <a:r>
              <a:rPr lang="en-US" sz="1300"/>
              <a:t>   50  0.1019E+02  0.2467E+02  0.2201E+02  0.2017E+02  0.1191E+03  0.1451E+03  0.8117E+03  0.9076E+04  0.4644E+17  0.0000E+00  0.0000E+00</a:t>
            </a:r>
            <a:endParaRPr lang="en-US" sz="1300"/>
          </a:p>
          <a:p>
            <a:r>
              <a:rPr lang="en-US" sz="1300"/>
              <a:t>   45  0.7683E+01  0.1517E+02  0.1157E+02  0.3481E+02  0.4129E+02  0.5358E+02  0.6851E+03  0.1632E+04  0.8287E+05  0.0000E+00  0.0000E+00</a:t>
            </a:r>
            <a:endParaRPr lang="en-US" sz="1300"/>
          </a:p>
          <a:p>
            <a:r>
              <a:rPr lang="en-US" sz="1300"/>
              <a:t>   40  0.7135E+01  0.1156E+02  0.7487E+01  0.1683E+02  0.1368E+02  0.6253E+02  0.1086E+03  0.3244E+03  0.2456E+04  0.1108E+07  0.0000E+00</a:t>
            </a:r>
            <a:endParaRPr lang="en-US" sz="1300"/>
          </a:p>
          <a:p>
            <a:r>
              <a:rPr lang="en-US" sz="1300"/>
              <a:t>   35  0.8772E+01  0.1266E+02  0.1900E+02  0.1196E+02  0.2365E+02  0.2047E+02  0.8433E+02  0.1650E+03  0.8488E+03  0.2777E+05  0.3797E+08</a:t>
            </a:r>
            <a:endParaRPr lang="en-US" sz="1300"/>
          </a:p>
          <a:p>
            <a:r>
              <a:rPr lang="en-US" sz="1300"/>
              <a:t>   30  0.1278E+02  0.1628E+02  0.8887E+01  0.1297E+02  0.2078E+02  0.3812E+02  0.3108E+02  0.2853E+02  0.2426E+03  0.1957E+04  0.2178E+05</a:t>
            </a:r>
            <a:endParaRPr lang="en-US" sz="1300"/>
          </a:p>
          <a:p>
            <a:r>
              <a:rPr lang="en-US" sz="1300"/>
              <a:t>   25  0.1958E+02  0.9918E+01  0.1259E+02  0.1740E+02  0.2487E+02  0.3872E+02  0.2309E+02  0.5519E+02  0.4802E+02  0.4306E+03  0.6986E+04</a:t>
            </a:r>
            <a:endParaRPr lang="en-US" sz="1300"/>
          </a:p>
          <a:p>
            <a:r>
              <a:rPr lang="en-US" sz="1300"/>
              <a:t>   20  0.1252E+02  0.1505E+02  0.1862E+02  0.2382E+02  0.3181E+02  0.4826E+02  0.2634E+02  0.4738E+02  0.1138E+03  0.1044E+03  0.1273E+04</a:t>
            </a:r>
            <a:endParaRPr lang="en-US" sz="1300"/>
          </a:p>
          <a:p>
            <a:r>
              <a:rPr lang="en-US" sz="1300"/>
              <a:t>   15  0.1735E+02  0.2176E+02  0.2631E+02  0.3277E+02  0.4264E+02  0.2075E+02  0.3026E+02  0.5124E+02  0.9837E+02  0.5993E+02  0.2869E+03</a:t>
            </a:r>
            <a:endParaRPr lang="en-US" sz="1300"/>
          </a:p>
          <a:p>
            <a:r>
              <a:rPr lang="en-US" sz="1300"/>
              <a:t>   10  0.2498E+02  0.2917E+02  0.3627E+02  0.4383E+02  0.5500E+02  0.2622E+02  0.3573E+02  0.5264E+02  0.8777E+02  0.1925E+03  0.5989E+03</a:t>
            </a:r>
            <a:endParaRPr lang="en-US" sz="1300"/>
          </a:p>
          <a:p>
            <a:r>
              <a:rPr lang="en-US" sz="1300"/>
              <a:t>    5  0.3630E+02  0.4140E+02  0.4804E+02  0.5695E+02  0.2632E+02  0.3228E+02  0.4440E+02  0.6049E+02  0.9003E+02  0.1548E+03  0.3384E+03</a:t>
            </a:r>
            <a:endParaRPr lang="en-US" sz="1300"/>
          </a:p>
          <a:p>
            <a:r>
              <a:rPr lang="en-US" sz="1300"/>
              <a:t>    0  0.2438E+02  0.2715E+02  0.3063E+02  0.3512E+02  0.4109E+02  0.4933E+02  0.6124E+02  0.7955E+02  0.1101E+03  0.1676E+03  0.2966E+03</a:t>
            </a:r>
            <a:endParaRPr lang="en-US" sz="13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6881" y="1690688"/>
            <a:ext cx="5914081" cy="4299759"/>
          </a:xfrm>
          <a:prstGeom prst="rect">
            <a:avLst/>
          </a:prstGeom>
        </p:spPr>
      </p:pic>
      <p:pic>
        <p:nvPicPr>
          <p:cNvPr id="7" name="Content Placeholder 5" descr="BiswasPRC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22" y="1770451"/>
            <a:ext cx="5657459" cy="4140232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056781" y="285361"/>
            <a:ext cx="10515600" cy="67485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smtClean="0"/>
              <a:t>The role of the quasifission contribution in the dependence of the  width of the </a:t>
            </a:r>
            <a:r>
              <a:rPr lang="en-US" sz="2600" smtClean="0">
                <a:sym typeface="+mn-ea"/>
              </a:rPr>
              <a:t>mass distribution of fission-like products </a:t>
            </a:r>
            <a:r>
              <a:rPr lang="en-US" sz="2600" smtClean="0"/>
              <a:t>on the collision energy.</a:t>
            </a:r>
            <a:endParaRPr lang="en-US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176572"/>
            <a:ext cx="1046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B. </a:t>
            </a:r>
            <a:r>
              <a:rPr lang="en-US" dirty="0" err="1" smtClean="0"/>
              <a:t>Ashna</a:t>
            </a:r>
            <a:r>
              <a:rPr lang="en-US" dirty="0" smtClean="0"/>
              <a:t>, </a:t>
            </a:r>
            <a:r>
              <a:rPr lang="en-US" dirty="0"/>
              <a:t>M. </a:t>
            </a:r>
            <a:r>
              <a:rPr lang="en-US" dirty="0" err="1" smtClean="0"/>
              <a:t>Shareef</a:t>
            </a:r>
            <a:r>
              <a:rPr lang="en-US" dirty="0" smtClean="0"/>
              <a:t>, </a:t>
            </a:r>
            <a:r>
              <a:rPr lang="en-US" dirty="0"/>
              <a:t>A. </a:t>
            </a:r>
            <a:r>
              <a:rPr lang="en-US" dirty="0" err="1" smtClean="0"/>
              <a:t>Shamlath</a:t>
            </a:r>
            <a:r>
              <a:rPr lang="en-US" dirty="0" smtClean="0"/>
              <a:t>, </a:t>
            </a:r>
            <a:r>
              <a:rPr lang="en-US" dirty="0"/>
              <a:t>P. V. </a:t>
            </a:r>
            <a:r>
              <a:rPr lang="en-US" dirty="0" err="1" smtClean="0"/>
              <a:t>Laveen</a:t>
            </a:r>
            <a:r>
              <a:rPr lang="en-US" dirty="0" smtClean="0"/>
              <a:t>, … “</a:t>
            </a:r>
            <a:r>
              <a:rPr lang="en-US" dirty="0" smtClean="0">
                <a:latin typeface="CMBX12"/>
              </a:rPr>
              <a:t>Fission </a:t>
            </a:r>
            <a:r>
              <a:rPr lang="en-US" dirty="0">
                <a:latin typeface="CMBX12"/>
              </a:rPr>
              <a:t>and </a:t>
            </a:r>
            <a:r>
              <a:rPr lang="en-US" dirty="0" err="1">
                <a:latin typeface="CMBX12"/>
              </a:rPr>
              <a:t>quasission</a:t>
            </a:r>
            <a:r>
              <a:rPr lang="en-US" dirty="0">
                <a:latin typeface="CMBX12"/>
              </a:rPr>
              <a:t> studies in </a:t>
            </a:r>
            <a:r>
              <a:rPr lang="en-US" baseline="30000" dirty="0" smtClean="0">
                <a:latin typeface="CMBX12"/>
              </a:rPr>
              <a:t>30</a:t>
            </a:r>
            <a:r>
              <a:rPr lang="en-US" dirty="0" smtClean="0">
                <a:latin typeface="CMBX12"/>
              </a:rPr>
              <a:t>Si+</a:t>
            </a:r>
            <a:r>
              <a:rPr lang="en-US" baseline="30000" dirty="0" smtClean="0">
                <a:latin typeface="CMBX12"/>
              </a:rPr>
              <a:t>197</a:t>
            </a:r>
            <a:r>
              <a:rPr lang="en-US" dirty="0" smtClean="0">
                <a:latin typeface="CMBX12"/>
              </a:rPr>
              <a:t>Au reaction”</a:t>
            </a:r>
            <a:endParaRPr lang="ru-RU" dirty="0"/>
          </a:p>
        </p:txBody>
      </p:sp>
      <p:sp>
        <p:nvSpPr>
          <p:cNvPr id="3" name="Text Box 2"/>
          <p:cNvSpPr txBox="1"/>
          <p:nvPr/>
        </p:nvSpPr>
        <p:spPr>
          <a:xfrm>
            <a:off x="2012950" y="5368290"/>
            <a:ext cx="121602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ru-RU" altLang="en-US" sz="2400" b="1" i="1"/>
              <a:t>      E</a:t>
            </a:r>
            <a:r>
              <a:rPr lang="ru-RU" altLang="en-US" sz="2400" b="1" baseline="-25000"/>
              <a:t>lab</a:t>
            </a:r>
            <a:endParaRPr lang="ru-RU" altLang="en-US" sz="2400" b="1" baseline="-25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Interpretation of the largest contribution of the </a:t>
            </a:r>
            <a:r>
              <a:rPr lang="en-US" sz="3000" dirty="0" err="1" smtClean="0">
                <a:solidFill>
                  <a:srgbClr val="002060"/>
                </a:solidFill>
              </a:rPr>
              <a:t>quasifission</a:t>
            </a:r>
            <a:r>
              <a:rPr lang="en-US" sz="3000" dirty="0" smtClean="0">
                <a:solidFill>
                  <a:srgbClr val="002060"/>
                </a:solidFill>
              </a:rPr>
              <a:t> products  </a:t>
            </a:r>
            <a:r>
              <a:rPr lang="en-US" sz="3000" smtClean="0">
                <a:solidFill>
                  <a:srgbClr val="002060"/>
                </a:solidFill>
              </a:rPr>
              <a:t>to the mass </a:t>
            </a:r>
            <a:r>
              <a:rPr lang="en-US" sz="3000" dirty="0" smtClean="0">
                <a:solidFill>
                  <a:srgbClr val="002060"/>
                </a:solidFill>
              </a:rPr>
              <a:t>symmetric region at collision energy </a:t>
            </a:r>
            <a:r>
              <a:rPr lang="en-US" sz="3000" i="1" dirty="0" err="1" smtClean="0">
                <a:solidFill>
                  <a:srgbClr val="002060"/>
                </a:solidFill>
              </a:rPr>
              <a:t>E</a:t>
            </a:r>
            <a:r>
              <a:rPr lang="en-US" sz="3000" baseline="-25000" dirty="0" err="1" smtClean="0">
                <a:solidFill>
                  <a:srgbClr val="002060"/>
                </a:solidFill>
              </a:rPr>
              <a:t>c.m</a:t>
            </a:r>
            <a:r>
              <a:rPr lang="en-US" sz="3000" baseline="-25000" dirty="0" smtClean="0">
                <a:solidFill>
                  <a:srgbClr val="002060"/>
                </a:solidFill>
              </a:rPr>
              <a:t>.</a:t>
            </a:r>
            <a:r>
              <a:rPr lang="en-US" sz="3000" dirty="0" smtClean="0">
                <a:solidFill>
                  <a:srgbClr val="002060"/>
                </a:solidFill>
              </a:rPr>
              <a:t>=139 MeV. 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2158" y="1851386"/>
            <a:ext cx="4287452" cy="435133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893" y="1771037"/>
            <a:ext cx="5717907" cy="45120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248920"/>
            <a:ext cx="5849620" cy="2856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828" y="3651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3351530"/>
            <a:ext cx="5940425" cy="288798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13" y="248927"/>
            <a:ext cx="2612011" cy="429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120" y="248920"/>
            <a:ext cx="5498465" cy="2554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764" y="265746"/>
            <a:ext cx="2791679" cy="395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670" y="2803525"/>
            <a:ext cx="3577590" cy="39839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45" y="492760"/>
            <a:ext cx="10311130" cy="1111885"/>
          </a:xfrm>
        </p:spPr>
        <p:txBody>
          <a:bodyPr>
            <a:normAutofit fontScale="90000"/>
          </a:bodyPr>
          <a:lstStyle/>
          <a:p>
            <a:r>
              <a:rPr lang="en-US" sz="2665" dirty="0">
                <a:solidFill>
                  <a:srgbClr val="FF0000"/>
                </a:solidFill>
              </a:rPr>
              <a:t>Nasirov, A. K., B. M. </a:t>
            </a:r>
            <a:r>
              <a:rPr lang="en-US" sz="2665" dirty="0" err="1">
                <a:solidFill>
                  <a:srgbClr val="FF0000"/>
                </a:solidFill>
              </a:rPr>
              <a:t>Kayumov</a:t>
            </a:r>
            <a:r>
              <a:rPr lang="en-US" sz="2665" dirty="0">
                <a:solidFill>
                  <a:srgbClr val="FF0000"/>
                </a:solidFill>
              </a:rPr>
              <a:t>, O. K. </a:t>
            </a:r>
            <a:r>
              <a:rPr lang="en-US" sz="2665" dirty="0" err="1">
                <a:solidFill>
                  <a:srgbClr val="FF0000"/>
                </a:solidFill>
              </a:rPr>
              <a:t>Ganiev</a:t>
            </a:r>
            <a:r>
              <a:rPr lang="en-US" sz="2665" dirty="0">
                <a:solidFill>
                  <a:srgbClr val="FF0000"/>
                </a:solidFill>
              </a:rPr>
              <a:t> and G. A. </a:t>
            </a:r>
            <a:r>
              <a:rPr lang="en-US" sz="2665" dirty="0" err="1">
                <a:solidFill>
                  <a:srgbClr val="FF0000"/>
                </a:solidFill>
              </a:rPr>
              <a:t>Yuldasheva</a:t>
            </a:r>
            <a:r>
              <a:rPr lang="en-US" sz="2665" dirty="0">
                <a:solidFill>
                  <a:srgbClr val="FF0000"/>
                </a:solidFill>
              </a:rPr>
              <a:t> . "A new dynamical mechanism of incomplete fusion in heavy-ion collisions." Physics Letters B 842: 137976 </a:t>
            </a:r>
            <a:r>
              <a:rPr lang="en-US" sz="2665" dirty="0">
                <a:solidFill>
                  <a:srgbClr val="FF0000"/>
                </a:solidFill>
                <a:sym typeface="+mn-ea"/>
              </a:rPr>
              <a:t>(2023</a:t>
            </a:r>
            <a:r>
              <a:rPr lang="en-US" sz="2665" dirty="0" smtClean="0">
                <a:solidFill>
                  <a:srgbClr val="FF0000"/>
                </a:solidFill>
                <a:sym typeface="+mn-ea"/>
              </a:rPr>
              <a:t>)</a:t>
            </a:r>
            <a:r>
              <a:rPr lang="en-US" sz="2665" dirty="0" smtClean="0">
                <a:solidFill>
                  <a:srgbClr val="FF0000"/>
                </a:solidFill>
              </a:rPr>
              <a:t>.</a:t>
            </a:r>
            <a:endParaRPr lang="en-US" sz="2665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0491" y="1943425"/>
            <a:ext cx="640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W.J</a:t>
            </a:r>
            <a:r>
              <a:rPr lang="en-US" dirty="0"/>
              <a:t>. Knox, A.R. Quinton, C.E. Anderson, Phys. Rev. 120 (1960) 2120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7489" y="3829445"/>
            <a:ext cx="4954955" cy="2827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011" y="2312567"/>
            <a:ext cx="6768138" cy="1517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" y="1758315"/>
            <a:ext cx="3641725" cy="4853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2" y="3835938"/>
            <a:ext cx="10058400" cy="2348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70" y="396671"/>
            <a:ext cx="940376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different mechanisms </a:t>
            </a:r>
            <a:r>
              <a:rPr lang="en-US" sz="2800" dirty="0"/>
              <a:t>of the complete fusion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11530" y="3917535"/>
            <a:ext cx="1051558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</a:t>
            </a:r>
            <a:r>
              <a:rPr lang="en-US" sz="2600" dirty="0" smtClean="0"/>
              <a:t> Multinucleon transfer </a:t>
            </a:r>
            <a:r>
              <a:rPr lang="en-US" sz="2600" dirty="0"/>
              <a:t>mechanism of the complete </a:t>
            </a:r>
            <a:r>
              <a:rPr lang="en-US" sz="2600" dirty="0" smtClean="0"/>
              <a:t>fusion</a:t>
            </a:r>
            <a:endParaRPr lang="ru-RU" sz="2600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183005"/>
            <a:ext cx="9658350" cy="265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90" y="89251"/>
            <a:ext cx="12083101" cy="6807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Role of the orbital angular momentum in the reaction mechanism.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9575" y="1343104"/>
            <a:ext cx="832335" cy="7966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 rot="19229955">
            <a:off x="1988036" y="1875658"/>
            <a:ext cx="1541930" cy="1201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9576" y="2464321"/>
            <a:ext cx="2348754" cy="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68605" y="1729102"/>
            <a:ext cx="5705" cy="735219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5405" y="1713947"/>
            <a:ext cx="1310359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43256" y="1838335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16"/>
          <p:cNvSpPr txBox="1">
            <a:spLocks noGrp="1"/>
          </p:cNvSpPr>
          <p:nvPr>
            <p:ph idx="1"/>
          </p:nvPr>
        </p:nvSpPr>
        <p:spPr>
          <a:xfrm>
            <a:off x="1515576" y="1248971"/>
            <a:ext cx="52290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10970" y="668020"/>
                <a:ext cx="2955290" cy="57150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=[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0" y="668020"/>
                <a:ext cx="2955290" cy="571500"/>
              </a:xfrm>
              <a:prstGeom prst="rect">
                <a:avLst/>
              </a:prstGeom>
              <a:blipFill rotWithShape="1">
                <a:blip r:embed="rId1"/>
                <a:stretch>
                  <a:fillRect b="-132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2" imgW="2743200" imgH="4267200" progId="Equation.DSMT4">
                  <p:embed/>
                </p:oleObj>
              </mc:Choice>
              <mc:Fallback>
                <p:oleObj name="Equation" r:id="rId2" imgW="2743200" imgH="4267200" progId="Equation.DSMT4">
                  <p:embed/>
                  <p:pic>
                    <p:nvPicPr>
                      <p:cNvPr id="0" name="Объект 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4781320" y="1282366"/>
            <a:ext cx="862042" cy="8516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 rot="19533396">
            <a:off x="4907645" y="1995436"/>
            <a:ext cx="1617077" cy="1223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8355473" y="2429217"/>
            <a:ext cx="440043" cy="4465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 rot="21061006">
            <a:off x="7577560" y="2033857"/>
            <a:ext cx="1570755" cy="1398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вал 26"/>
          <p:cNvSpPr/>
          <p:nvPr/>
        </p:nvSpPr>
        <p:spPr>
          <a:xfrm>
            <a:off x="11327204" y="2097980"/>
            <a:ext cx="440043" cy="4465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 rot="21061006">
            <a:off x="9888724" y="2029257"/>
            <a:ext cx="1508169" cy="135157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1657234" y="2120406"/>
            <a:ext cx="534766" cy="170473"/>
          </a:xfrm>
          <a:prstGeom prst="straightConnector1">
            <a:avLst/>
          </a:prstGeom>
          <a:ln w="25400">
            <a:solidFill>
              <a:srgbClr val="0099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9710560" y="3207716"/>
            <a:ext cx="269174" cy="14508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781320" y="4211019"/>
            <a:ext cx="838170" cy="8516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 rot="19533396">
            <a:off x="4873367" y="4927315"/>
            <a:ext cx="1637831" cy="125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8575494" y="4654647"/>
            <a:ext cx="440043" cy="4465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 rot="21061006">
            <a:off x="7553688" y="4962510"/>
            <a:ext cx="1570755" cy="1398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 rot="21061006">
            <a:off x="9856852" y="4856071"/>
            <a:ext cx="1635326" cy="144405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>
            <a:off x="3882568" y="2438399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Стрелка: вправо 43"/>
          <p:cNvSpPr/>
          <p:nvPr/>
        </p:nvSpPr>
        <p:spPr>
          <a:xfrm>
            <a:off x="6768234" y="5532206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Стрелка: вправо 44"/>
          <p:cNvSpPr/>
          <p:nvPr/>
        </p:nvSpPr>
        <p:spPr>
          <a:xfrm>
            <a:off x="9226364" y="5446826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Стрелка: вправо 45"/>
          <p:cNvSpPr/>
          <p:nvPr/>
        </p:nvSpPr>
        <p:spPr>
          <a:xfrm>
            <a:off x="6839593" y="2497155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Стрелка: вправо 46"/>
          <p:cNvSpPr/>
          <p:nvPr/>
        </p:nvSpPr>
        <p:spPr>
          <a:xfrm>
            <a:off x="9273499" y="2574271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18673" y="9800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18</a:t>
            </a: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259189" y="11324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18</a:t>
            </a: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445610" y="1198523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4</a:t>
            </a:r>
            <a:r>
              <a:rPr lang="en-US" sz="2400" dirty="0"/>
              <a:t>He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171050" y="4305285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18</a:t>
            </a: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021510" y="4426345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4</a:t>
            </a:r>
            <a:r>
              <a:rPr lang="en-US" sz="2400" dirty="0"/>
              <a:t>He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277336" y="158509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4</a:t>
            </a:r>
            <a:r>
              <a:rPr lang="en-US" sz="2400" dirty="0"/>
              <a:t>He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924315" y="297039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165</a:t>
            </a:r>
            <a:r>
              <a:rPr lang="en-US" sz="2400" dirty="0"/>
              <a:t>Ho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051273" y="301262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165</a:t>
            </a:r>
            <a:r>
              <a:rPr lang="en-US" sz="2400" dirty="0"/>
              <a:t>Ho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797884" y="613040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165</a:t>
            </a:r>
            <a:r>
              <a:rPr lang="en-US" sz="2400" dirty="0"/>
              <a:t>Ho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8585159" y="6284645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179</a:t>
            </a:r>
            <a:r>
              <a:rPr lang="en-US" sz="2400" dirty="0"/>
              <a:t>Ta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9779368" y="338212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179</a:t>
            </a:r>
            <a:r>
              <a:rPr lang="en-US" sz="2400" dirty="0"/>
              <a:t>Ta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0896867" y="6227722"/>
            <a:ext cx="81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183</a:t>
            </a:r>
            <a:r>
              <a:rPr lang="en-US" sz="2400" dirty="0"/>
              <a:t>Re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559307" y="649854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E*</a:t>
            </a:r>
            <a:r>
              <a:rPr lang="en-US" sz="2800" baseline="-25000" dirty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28942" y="1479827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E*’</a:t>
            </a:r>
            <a:r>
              <a:rPr lang="en-US" sz="2800" baseline="-25000" dirty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96154" y="4003464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E*</a:t>
            </a:r>
            <a:r>
              <a:rPr lang="en-US" sz="2800" baseline="-25000" dirty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37453" y="4419248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E*’</a:t>
            </a:r>
            <a:r>
              <a:rPr lang="en-US" sz="2800" baseline="-25000" dirty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164808" y="4636842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E*</a:t>
            </a:r>
            <a:r>
              <a:rPr lang="en-US" sz="2800" baseline="-25000" dirty="0">
                <a:solidFill>
                  <a:srgbClr val="0070C0"/>
                </a:solidFill>
              </a:rPr>
              <a:t>CN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46122" y="784047"/>
            <a:ext cx="18766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Incomplete fusion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042608" y="4238295"/>
            <a:ext cx="17246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Complete fusion</a:t>
            </a:r>
            <a:endParaRPr lang="en-US" dirty="0"/>
          </a:p>
        </p:txBody>
      </p:sp>
      <p:sp>
        <p:nvSpPr>
          <p:cNvPr id="67" name="Овал 66"/>
          <p:cNvSpPr/>
          <p:nvPr/>
        </p:nvSpPr>
        <p:spPr>
          <a:xfrm>
            <a:off x="452740" y="4922826"/>
            <a:ext cx="832335" cy="7966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Овал 67"/>
          <p:cNvSpPr/>
          <p:nvPr/>
        </p:nvSpPr>
        <p:spPr>
          <a:xfrm rot="19229955">
            <a:off x="2140436" y="5189908"/>
            <a:ext cx="1541930" cy="1201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41976" y="5778571"/>
            <a:ext cx="2348754" cy="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367138" y="5300607"/>
            <a:ext cx="0" cy="441927"/>
          </a:xfrm>
          <a:prstGeom prst="line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62739" y="5255351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бъект 16"/>
          <p:cNvSpPr txBox="1"/>
          <p:nvPr/>
        </p:nvSpPr>
        <p:spPr>
          <a:xfrm>
            <a:off x="1619380" y="4820476"/>
            <a:ext cx="522900" cy="48013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1073" y="429427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18</a:t>
            </a: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3076715" y="628464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165</a:t>
            </a:r>
            <a:r>
              <a:rPr lang="en-US" sz="2400" dirty="0"/>
              <a:t>Ho</a:t>
            </a:r>
            <a:endParaRPr lang="en-US" sz="2400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955094" y="5314634"/>
            <a:ext cx="1310359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243965" y="4147820"/>
                <a:ext cx="2794635" cy="5715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=[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3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65" y="4147820"/>
                <a:ext cx="2794635" cy="571500"/>
              </a:xfrm>
              <a:prstGeom prst="rect">
                <a:avLst/>
              </a:prstGeom>
              <a:blipFill rotWithShape="1">
                <a:blip r:embed="rId4"/>
                <a:stretch>
                  <a:fillRect b="-132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9960" y="3310474"/>
                <a:ext cx="2517291" cy="49244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" y="3310474"/>
                <a:ext cx="2517291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7" t="-44" r="23" b="-153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8702316" y="1769533"/>
            <a:ext cx="440043" cy="4465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87449" y="1860519"/>
            <a:ext cx="232041" cy="300027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11896" y="1891922"/>
            <a:ext cx="223285" cy="3435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464296" y="1789130"/>
            <a:ext cx="223285" cy="3435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241010" y="1948625"/>
            <a:ext cx="223285" cy="343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230378" y="4808794"/>
            <a:ext cx="223285" cy="3435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382778" y="4706002"/>
            <a:ext cx="223285" cy="3435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159492" y="4865497"/>
            <a:ext cx="223285" cy="343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5311892" y="4773340"/>
            <a:ext cx="223285" cy="343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8483624" y="4975013"/>
            <a:ext cx="297572" cy="37009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8367052" y="4947541"/>
            <a:ext cx="325005" cy="2583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654223">
            <a:off x="4658396" y="1271148"/>
            <a:ext cx="1672046" cy="1203993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rot="11817747">
            <a:off x="4499383" y="1544467"/>
            <a:ext cx="1482939" cy="1633088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уга 87"/>
          <p:cNvSpPr/>
          <p:nvPr/>
        </p:nvSpPr>
        <p:spPr>
          <a:xfrm rot="798846">
            <a:off x="7459857" y="1768087"/>
            <a:ext cx="1824337" cy="1188041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 rot="11817747">
            <a:off x="7423461" y="2449683"/>
            <a:ext cx="1672046" cy="1203993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/>
          <p:cNvSpPr/>
          <p:nvPr/>
        </p:nvSpPr>
        <p:spPr>
          <a:xfrm rot="871383">
            <a:off x="4540112" y="4288056"/>
            <a:ext cx="1939687" cy="1270771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уга 90"/>
          <p:cNvSpPr/>
          <p:nvPr/>
        </p:nvSpPr>
        <p:spPr>
          <a:xfrm rot="12034907">
            <a:off x="4444551" y="4504614"/>
            <a:ext cx="1482939" cy="1633088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Дуга 91"/>
          <p:cNvSpPr/>
          <p:nvPr/>
        </p:nvSpPr>
        <p:spPr>
          <a:xfrm rot="654223">
            <a:off x="7572847" y="4619235"/>
            <a:ext cx="1672046" cy="1203993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Дуга 92"/>
          <p:cNvSpPr/>
          <p:nvPr/>
        </p:nvSpPr>
        <p:spPr>
          <a:xfrm rot="11817747">
            <a:off x="7413834" y="4892554"/>
            <a:ext cx="1482939" cy="1633088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9856197" y="14465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 smtClean="0">
                <a:solidFill>
                  <a:srgbClr val="FF0000"/>
                </a:solidFill>
              </a:rPr>
              <a:t>*’’</a:t>
            </a:r>
            <a:r>
              <a:rPr lang="en-US" sz="2800" baseline="-25000" dirty="0" smtClean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9575" y="1343104"/>
            <a:ext cx="832335" cy="7966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 rot="19229955">
            <a:off x="1988036" y="1875658"/>
            <a:ext cx="1541930" cy="1201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9576" y="2464321"/>
            <a:ext cx="2348754" cy="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68605" y="1729102"/>
            <a:ext cx="5705" cy="735219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5405" y="1713947"/>
            <a:ext cx="1310359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43256" y="1838335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16"/>
          <p:cNvSpPr txBox="1">
            <a:spLocks noGrp="1"/>
          </p:cNvSpPr>
          <p:nvPr>
            <p:ph idx="1"/>
          </p:nvPr>
        </p:nvSpPr>
        <p:spPr>
          <a:xfrm>
            <a:off x="1515576" y="1248971"/>
            <a:ext cx="52290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10970" y="668020"/>
                <a:ext cx="2955290" cy="57150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=[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0" y="668020"/>
                <a:ext cx="2955290" cy="571500"/>
              </a:xfrm>
              <a:prstGeom prst="rect">
                <a:avLst/>
              </a:prstGeom>
              <a:blipFill rotWithShape="1">
                <a:blip r:embed="rId1"/>
                <a:stretch>
                  <a:fillRect b="-132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2" imgW="2743200" imgH="4267200" progId="Equation.DSMT4">
                  <p:embed/>
                </p:oleObj>
              </mc:Choice>
              <mc:Fallback>
                <p:oleObj name="Equation" r:id="rId2" imgW="2743200" imgH="4267200" progId="Equation.DSMT4">
                  <p:embed/>
                  <p:pic>
                    <p:nvPicPr>
                      <p:cNvPr id="0" name="Объект 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4781320" y="1282366"/>
            <a:ext cx="862042" cy="8516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 rot="19533396">
            <a:off x="4907645" y="1995436"/>
            <a:ext cx="1617077" cy="1223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8355473" y="2429217"/>
            <a:ext cx="440043" cy="4465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 rot="21061006">
            <a:off x="7577560" y="2033857"/>
            <a:ext cx="1570755" cy="1398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вал 26"/>
          <p:cNvSpPr/>
          <p:nvPr/>
        </p:nvSpPr>
        <p:spPr>
          <a:xfrm>
            <a:off x="11382449" y="2050990"/>
            <a:ext cx="440043" cy="4465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 rot="21061006">
            <a:off x="9888724" y="2029257"/>
            <a:ext cx="1508169" cy="135157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1657234" y="2120406"/>
            <a:ext cx="534766" cy="170473"/>
          </a:xfrm>
          <a:prstGeom prst="straightConnector1">
            <a:avLst/>
          </a:prstGeom>
          <a:ln w="25400">
            <a:solidFill>
              <a:srgbClr val="0099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9710560" y="3207716"/>
            <a:ext cx="269174" cy="14508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трелка: вправо 42"/>
          <p:cNvSpPr/>
          <p:nvPr/>
        </p:nvSpPr>
        <p:spPr>
          <a:xfrm>
            <a:off x="3882568" y="2438399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Стрелка: вправо 45"/>
          <p:cNvSpPr/>
          <p:nvPr/>
        </p:nvSpPr>
        <p:spPr>
          <a:xfrm>
            <a:off x="6839593" y="2497155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Стрелка: вправо 46"/>
          <p:cNvSpPr/>
          <p:nvPr/>
        </p:nvSpPr>
        <p:spPr>
          <a:xfrm>
            <a:off x="9273499" y="2574271"/>
            <a:ext cx="484196" cy="1872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18673" y="9800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18</a:t>
            </a: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259189" y="11324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18</a:t>
            </a: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445610" y="1198523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4</a:t>
            </a:r>
            <a:r>
              <a:rPr lang="en-US" sz="2400" dirty="0"/>
              <a:t>He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277336" y="158509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4</a:t>
            </a:r>
            <a:r>
              <a:rPr lang="en-US" sz="2400" dirty="0"/>
              <a:t>He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924315" y="297039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165</a:t>
            </a:r>
            <a:r>
              <a:rPr lang="en-US" sz="2400" dirty="0"/>
              <a:t>Ho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051273" y="301262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165</a:t>
            </a:r>
            <a:r>
              <a:rPr lang="en-US" sz="2400" dirty="0"/>
              <a:t>Ho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9779368" y="338212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179</a:t>
            </a:r>
            <a:r>
              <a:rPr lang="en-US" sz="2400" dirty="0"/>
              <a:t>Ta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559307" y="649854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E*</a:t>
            </a:r>
            <a:r>
              <a:rPr lang="en-US" sz="2800" baseline="-25000" dirty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28942" y="1479827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E*’</a:t>
            </a:r>
            <a:r>
              <a:rPr lang="en-US" sz="2800" baseline="-25000" dirty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46122" y="784047"/>
            <a:ext cx="18766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Incomplete fusion</a:t>
            </a:r>
            <a:endParaRPr lang="en-US" dirty="0"/>
          </a:p>
        </p:txBody>
      </p:sp>
      <p:sp>
        <p:nvSpPr>
          <p:cNvPr id="75" name="Овал 74"/>
          <p:cNvSpPr/>
          <p:nvPr/>
        </p:nvSpPr>
        <p:spPr>
          <a:xfrm>
            <a:off x="8702316" y="1769533"/>
            <a:ext cx="440043" cy="4465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87449" y="1860519"/>
            <a:ext cx="232041" cy="300027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11896" y="1891922"/>
            <a:ext cx="223285" cy="3435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464296" y="1789130"/>
            <a:ext cx="223285" cy="3435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241010" y="1948625"/>
            <a:ext cx="223285" cy="343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654223">
            <a:off x="4658396" y="1271148"/>
            <a:ext cx="1672046" cy="1203993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rot="11817747">
            <a:off x="4499383" y="1544467"/>
            <a:ext cx="1482939" cy="1633088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уга 87"/>
          <p:cNvSpPr/>
          <p:nvPr/>
        </p:nvSpPr>
        <p:spPr>
          <a:xfrm rot="798846">
            <a:off x="7459857" y="1768087"/>
            <a:ext cx="1824337" cy="1188041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 rot="11817747">
            <a:off x="7423461" y="2449683"/>
            <a:ext cx="1672046" cy="1203993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9856197" y="14465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 smtClean="0">
                <a:solidFill>
                  <a:srgbClr val="FF0000"/>
                </a:solidFill>
              </a:rPr>
              <a:t>*’’</a:t>
            </a:r>
            <a:r>
              <a:rPr lang="en-US" sz="2800" baseline="-25000" dirty="0" smtClean="0">
                <a:solidFill>
                  <a:srgbClr val="0070C0"/>
                </a:solidFill>
              </a:rPr>
              <a:t>DNS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508635" y="3871595"/>
            <a:ext cx="10515600" cy="9925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highlight>
                  <a:srgbClr val="00FF00"/>
                </a:highlight>
              </a:rPr>
              <a:t>Calculation of the incomplete fusion cross section</a:t>
            </a:r>
            <a:endParaRPr lang="en-US" sz="3400" dirty="0">
              <a:highlight>
                <a:srgbClr val="00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6"/>
              <p:cNvSpPr txBox="1"/>
              <p:nvPr/>
            </p:nvSpPr>
            <p:spPr>
              <a:xfrm>
                <a:off x="632460" y="4954905"/>
                <a:ext cx="10267950" cy="11239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𝑖𝑐𝑓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sty m:val="p"/>
                            </m:rPr>
                            <a:rPr lang="en-US" sz="28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Lab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𝑐𝑎𝑝</m:t>
                          </m:r>
                          <m:d>
                            <m:dPr>
                              <m:ctrlPr>
                                <a:rPr lang="en-US" sz="2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m:rPr>
                                  <m:sty m:val="p"/>
                                </m:rPr>
                                <a:rPr lang="en-US" sz="2800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Lab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Lab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𝑊𝑠𝑢𝑟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Lab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" y="4954905"/>
                <a:ext cx="10267950" cy="1123950"/>
              </a:xfrm>
              <a:prstGeom prst="rect">
                <a:avLst/>
              </a:prstGeom>
              <a:blipFill rotWithShape="1">
                <a:blip r:embed="rId4"/>
                <a:stretch>
                  <a:fillRect b="-53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4781550" y="3233420"/>
            <a:ext cx="480060" cy="211582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862705" y="5177155"/>
            <a:ext cx="2188845" cy="788035"/>
          </a:xfrm>
          <a:prstGeom prst="roundRect">
            <a:avLst/>
          </a:pr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254875" y="2884805"/>
            <a:ext cx="2321560" cy="2546350"/>
          </a:xfrm>
          <a:prstGeom prst="straightConnector1">
            <a:avLst/>
          </a:prstGeom>
          <a:ln w="28575">
            <a:solidFill>
              <a:srgbClr val="003B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050915" y="5192395"/>
            <a:ext cx="1829435" cy="781050"/>
          </a:xfrm>
          <a:prstGeom prst="roundRect">
            <a:avLst/>
          </a:prstGeom>
          <a:noFill/>
          <a:ln w="19050">
            <a:solidFill>
              <a:srgbClr val="003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44485" y="5176520"/>
            <a:ext cx="2955925" cy="7004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8" idx="4"/>
          </p:cNvCxnSpPr>
          <p:nvPr/>
        </p:nvCxnSpPr>
        <p:spPr>
          <a:xfrm flipV="1">
            <a:off x="10017125" y="3372485"/>
            <a:ext cx="730885" cy="1942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051550" y="194310"/>
            <a:ext cx="59150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A.K. Nasurov et al. Physics Letters B 842: 137976 (2023)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  <a:solidFill>
            <a:schemeClr val="bg2"/>
          </a:solidFill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The role of the orbital angular momentum </a:t>
            </a:r>
            <a:endParaRPr lang="ru-RU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4360" y="1434465"/>
                <a:ext cx="11485880" cy="481330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 smtClean="0"/>
                  <a:t>U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Z,A,L,R</a:t>
                </a:r>
                <a:r>
                  <a:rPr lang="en-US" sz="2400" dirty="0" smtClean="0"/>
                  <a:t>)=</a:t>
                </a:r>
                <a:r>
                  <a:rPr lang="en-US" sz="2400" i="1" dirty="0" err="1" smtClean="0"/>
                  <a:t>V</a:t>
                </a:r>
                <a:r>
                  <a:rPr lang="en-US" sz="2400" baseline="-25000" dirty="0" err="1" smtClean="0"/>
                  <a:t>coul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Z,A,R</a:t>
                </a:r>
                <a:r>
                  <a:rPr lang="en-US" sz="2400" dirty="0" smtClean="0"/>
                  <a:t>)+</a:t>
                </a:r>
                <a:r>
                  <a:rPr lang="en-US" sz="2400" i="1" dirty="0" err="1" smtClean="0"/>
                  <a:t>V</a:t>
                </a:r>
                <a:r>
                  <a:rPr lang="en-US" sz="2400" baseline="-25000" dirty="0" err="1" smtClean="0"/>
                  <a:t>nucl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Z,A,R,L</a:t>
                </a:r>
                <a:r>
                  <a:rPr lang="en-US" sz="2400" dirty="0" smtClean="0"/>
                  <a:t>)+</a:t>
                </a:r>
                <a:r>
                  <a:rPr lang="en-US" sz="2400" i="1" dirty="0" err="1" smtClean="0"/>
                  <a:t>V</a:t>
                </a:r>
                <a:r>
                  <a:rPr lang="en-US" sz="2400" i="1" baseline="-25000" dirty="0" err="1" smtClean="0"/>
                  <a:t>rot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Z,A,R,L</a:t>
                </a:r>
                <a:r>
                  <a:rPr lang="en-US" sz="2400" dirty="0" smtClean="0"/>
                  <a:t>)+</a:t>
                </a:r>
                <a:r>
                  <a:rPr lang="en-US" sz="2400" i="1" dirty="0" err="1" smtClean="0"/>
                  <a:t>Q</a:t>
                </a:r>
                <a:r>
                  <a:rPr lang="en-US" sz="2400" baseline="-25000" dirty="0" err="1" smtClean="0"/>
                  <a:t>gg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Z,A</a:t>
                </a:r>
                <a:r>
                  <a:rPr lang="en-US" sz="2400" dirty="0" smtClean="0"/>
                  <a:t>)-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  <m:sup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𝐶𝑁</m:t>
                            </m:r>
                          </m:e>
                        </m:d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9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1434465"/>
                <a:ext cx="11485880" cy="481330"/>
              </a:xfrm>
              <a:blipFill rotWithShape="1">
                <a:blip r:embed="rId1"/>
                <a:stretch>
                  <a:fillRect b="-62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18702" y="2705913"/>
                <a:ext cx="5062283" cy="87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/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𝐷𝑁𝑆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/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02" y="2705913"/>
                <a:ext cx="5062283" cy="871072"/>
              </a:xfrm>
              <a:prstGeom prst="rect">
                <a:avLst/>
              </a:prstGeom>
              <a:blipFill rotWithShape="1">
                <a:blip r:embed="rId2"/>
                <a:stretch>
                  <a:fillRect l="-2" t="-20" r="-30127" b="-21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479" y="5205497"/>
                <a:ext cx="6878550" cy="442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𝐷𝑁𝑆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  <m:sup/>
                        </m:sSub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79" y="5205497"/>
                <a:ext cx="6878550" cy="442878"/>
              </a:xfrm>
              <a:prstGeom prst="rect">
                <a:avLst/>
              </a:prstGeom>
              <a:blipFill rotWithShape="1">
                <a:blip r:embed="rId3"/>
                <a:stretch>
                  <a:fillRect l="-4" t="-91" r="-29875" b="-15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10334308" y="3002423"/>
            <a:ext cx="677779" cy="60768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439992" y="3386308"/>
            <a:ext cx="1280157" cy="112162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0080070" y="3286028"/>
            <a:ext cx="593128" cy="66109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477722" y="4696324"/>
                <a:ext cx="39095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722" y="4696324"/>
                <a:ext cx="390950" cy="437492"/>
              </a:xfrm>
              <a:prstGeom prst="rect">
                <a:avLst/>
              </a:prstGeom>
              <a:blipFill rotWithShape="1">
                <a:blip r:embed="rId4"/>
                <a:stretch>
                  <a:fillRect l="-57" t="-114" r="3" b="1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965347" y="2685199"/>
            <a:ext cx="58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A,Z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887121" y="4378982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, Z</a:t>
            </a:r>
            <a:r>
              <a:rPr lang="en-US" sz="2400" baseline="-25000" dirty="0" smtClean="0"/>
              <a:t>C</a:t>
            </a:r>
            <a:endParaRPr lang="ru-RU" sz="24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8168156" y="3646665"/>
            <a:ext cx="1184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onjugate </a:t>
            </a:r>
            <a:endParaRPr lang="en-US" dirty="0" smtClean="0"/>
          </a:p>
          <a:p>
            <a:r>
              <a:rPr lang="en-US" dirty="0" smtClean="0"/>
              <a:t>nucleus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10509214" y="3649987"/>
                <a:ext cx="718915" cy="408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  <m:sup/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214" y="3649987"/>
                <a:ext cx="718915" cy="408830"/>
              </a:xfrm>
              <a:prstGeom prst="rect">
                <a:avLst/>
              </a:prstGeom>
              <a:blipFill rotWithShape="1">
                <a:blip r:embed="rId5"/>
                <a:stretch>
                  <a:fillRect l="-83" t="-2" r="-3525" b="1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 flipH="1">
            <a:off x="10320540" y="3721900"/>
            <a:ext cx="14067" cy="1274867"/>
          </a:xfrm>
          <a:prstGeom prst="straightConnector1">
            <a:avLst/>
          </a:prstGeom>
          <a:ln w="38100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 rot="7825133">
            <a:off x="9648263" y="3782611"/>
            <a:ext cx="1253198" cy="894061"/>
          </a:xfrm>
          <a:prstGeom prst="arc">
            <a:avLst/>
          </a:prstGeom>
          <a:ln w="412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8516484">
            <a:off x="9432750" y="3024368"/>
            <a:ext cx="1253198" cy="894061"/>
          </a:xfrm>
          <a:prstGeom prst="arc">
            <a:avLst/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16</a:t>
            </a:r>
            <a:r>
              <a:rPr lang="en-US" dirty="0"/>
              <a:t>O+</a:t>
            </a:r>
            <a:r>
              <a:rPr lang="en-US" baseline="30000" dirty="0"/>
              <a:t>130</a:t>
            </a:r>
            <a:r>
              <a:rPr lang="en-US" dirty="0"/>
              <a:t>Te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69" y="730626"/>
            <a:ext cx="6280552" cy="480610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" y="1163108"/>
            <a:ext cx="5726355" cy="4382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4023" y="5714000"/>
            <a:ext cx="233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Driving potential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76066" y="5671402"/>
            <a:ext cx="3206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energy surface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448"/>
            <a:ext cx="4666049" cy="458484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5" y="1805448"/>
            <a:ext cx="5731660" cy="4687426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7726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858F8"/>
                </a:solidFill>
              </a:rPr>
              <a:t>Appearance of the hindrance to complete fusion</a:t>
            </a:r>
            <a:endParaRPr lang="en-US" sz="3600" dirty="0">
              <a:solidFill>
                <a:srgbClr val="3858F8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983832" y="3917482"/>
            <a:ext cx="754368" cy="131933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9061620" y="3601384"/>
            <a:ext cx="702314" cy="145528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38200" y="4149161"/>
            <a:ext cx="606597" cy="33621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806557" y="3917482"/>
            <a:ext cx="539739" cy="18038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78687" y="3269974"/>
            <a:ext cx="2117035" cy="4870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806557" y="3577751"/>
            <a:ext cx="0" cy="646379"/>
          </a:xfrm>
          <a:prstGeom prst="line">
            <a:avLst/>
          </a:prstGeom>
          <a:ln>
            <a:solidFill>
              <a:srgbClr val="002060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53400" y="3563514"/>
            <a:ext cx="1378809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E*</a:t>
            </a:r>
            <a:r>
              <a:rPr lang="en-US" sz="1400" baseline="-25000" dirty="0" smtClean="0"/>
              <a:t>DNS</a:t>
            </a:r>
            <a:r>
              <a:rPr lang="en-US" sz="1400" dirty="0" smtClean="0"/>
              <a:t>(Z)=</a:t>
            </a:r>
            <a:r>
              <a:rPr lang="en-US" sz="1400" i="1" dirty="0" smtClean="0"/>
              <a:t>E*</a:t>
            </a:r>
            <a:r>
              <a:rPr lang="en-US" sz="1400" baseline="-25000" dirty="0" smtClean="0"/>
              <a:t>Z</a:t>
            </a:r>
            <a:endParaRPr lang="ru-RU" sz="1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8356" y="1239748"/>
            <a:ext cx="440775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E*</a:t>
            </a:r>
            <a:r>
              <a:rPr lang="en-US" sz="2000" baseline="-25000" dirty="0" smtClean="0"/>
              <a:t>DNS</a:t>
            </a:r>
            <a:r>
              <a:rPr lang="en-US" sz="2000" dirty="0" smtClean="0"/>
              <a:t>(Z)=E</a:t>
            </a:r>
            <a:r>
              <a:rPr lang="en-US" sz="2000" baseline="-25000" dirty="0" smtClean="0"/>
              <a:t>c.m.</a:t>
            </a:r>
            <a:r>
              <a:rPr lang="en-US" sz="2000" dirty="0" smtClean="0"/>
              <a:t>-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+</a:t>
            </a:r>
            <a:r>
              <a:rPr lang="en-US" sz="2000" dirty="0"/>
              <a:t>(B</a:t>
            </a:r>
            <a:r>
              <a:rPr lang="en-US" sz="2000" baseline="-25000" dirty="0"/>
              <a:t>P</a:t>
            </a:r>
            <a:r>
              <a:rPr lang="en-US" sz="2000" dirty="0"/>
              <a:t>+B</a:t>
            </a:r>
            <a:r>
              <a:rPr lang="en-US" sz="2000" baseline="-25000" dirty="0"/>
              <a:t>T</a:t>
            </a:r>
            <a:r>
              <a:rPr lang="en-US" sz="2000" dirty="0"/>
              <a:t>) </a:t>
            </a:r>
            <a:r>
              <a:rPr lang="en-US" sz="2000" dirty="0" smtClean="0"/>
              <a:t>-(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Z</a:t>
            </a:r>
            <a:r>
              <a:rPr lang="en-US" sz="2000" dirty="0" err="1" smtClean="0"/>
              <a:t>+B</a:t>
            </a:r>
            <a:r>
              <a:rPr lang="en-US" sz="2000" baseline="-25000" dirty="0" err="1" smtClean="0"/>
              <a:t>ztot-z</a:t>
            </a:r>
            <a:r>
              <a:rPr lang="en-US" sz="2000" dirty="0" smtClean="0"/>
              <a:t>)</a:t>
            </a:r>
            <a:endParaRPr lang="ru-RU" sz="2000" baseline="-25000" dirty="0"/>
          </a:p>
        </p:txBody>
      </p:sp>
      <p:sp>
        <p:nvSpPr>
          <p:cNvPr id="19" name="Заголовок 1"/>
          <p:cNvSpPr txBox="1"/>
          <p:nvPr/>
        </p:nvSpPr>
        <p:spPr>
          <a:xfrm>
            <a:off x="48577" y="322815"/>
            <a:ext cx="12094845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45" smtClean="0">
                <a:solidFill>
                  <a:srgbClr val="3858F8"/>
                </a:solidFill>
              </a:rPr>
              <a:t>Appearance of the hindrance to complete fusion </a:t>
            </a:r>
            <a:r>
              <a:rPr lang="en-US" sz="2445" smtClean="0">
                <a:solidFill>
                  <a:srgbClr val="0070C0"/>
                </a:solidFill>
                <a:sym typeface="+mn-ea"/>
              </a:rPr>
              <a:t>Phys. Lett. B 842: 137976 (2023)</a:t>
            </a:r>
            <a:endParaRPr lang="en-US" sz="2445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2554449"/>
            <a:ext cx="5641933" cy="393842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35601" y="1377083"/>
            <a:ext cx="754355" cy="73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327909" y="1068401"/>
            <a:ext cx="1637831" cy="1254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82604" y="1610608"/>
            <a:ext cx="482004" cy="0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082604" y="1937449"/>
            <a:ext cx="475211" cy="1438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2351" y="1746108"/>
            <a:ext cx="475211" cy="0"/>
          </a:xfrm>
          <a:prstGeom prst="straightConnector1">
            <a:avLst/>
          </a:prstGeom>
          <a:ln w="34925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49793" y="1838078"/>
            <a:ext cx="514815" cy="0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477862"/>
            <a:ext cx="5536204" cy="3864622"/>
          </a:xfrm>
        </p:spPr>
      </p:pic>
      <p:sp>
        <p:nvSpPr>
          <p:cNvPr id="14" name="Заголовок 1"/>
          <p:cNvSpPr txBox="1"/>
          <p:nvPr/>
        </p:nvSpPr>
        <p:spPr>
          <a:xfrm rot="10800000" flipV="1">
            <a:off x="748144" y="136525"/>
            <a:ext cx="10605655" cy="86649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Solutions of the transport master equations for the evolution and decay dinuclear system formed in reaction </a:t>
            </a:r>
            <a:r>
              <a:rPr lang="en-US" sz="3000" baseline="30000"/>
              <a:t>18</a:t>
            </a:r>
            <a:r>
              <a:rPr lang="en-US" sz="3000"/>
              <a:t>O+</a:t>
            </a:r>
            <a:r>
              <a:rPr lang="en-US" sz="3000" baseline="30000"/>
              <a:t>165</a:t>
            </a:r>
            <a:r>
              <a:rPr lang="en-US" sz="3000"/>
              <a:t>Ho</a:t>
            </a:r>
            <a:endParaRPr lang="en-US" sz="3000" dirty="0"/>
          </a:p>
        </p:txBody>
      </p:sp>
      <p:sp>
        <p:nvSpPr>
          <p:cNvPr id="15" name="Овал 14"/>
          <p:cNvSpPr/>
          <p:nvPr/>
        </p:nvSpPr>
        <p:spPr>
          <a:xfrm>
            <a:off x="7660404" y="1517196"/>
            <a:ext cx="419247" cy="367432"/>
          </a:xfrm>
          <a:prstGeom prst="ellipse">
            <a:avLst/>
          </a:prstGeom>
          <a:solidFill>
            <a:srgbClr val="003BB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8578539" y="1122000"/>
            <a:ext cx="1482224" cy="1157824"/>
          </a:xfrm>
          <a:prstGeom prst="ellipse">
            <a:avLst/>
          </a:prstGeom>
          <a:solidFill>
            <a:srgbClr val="0CAC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трелка: влево 16"/>
          <p:cNvSpPr/>
          <p:nvPr/>
        </p:nvSpPr>
        <p:spPr>
          <a:xfrm>
            <a:off x="6902755" y="1568378"/>
            <a:ext cx="637309" cy="26363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трелка: влево 17"/>
          <p:cNvSpPr/>
          <p:nvPr/>
        </p:nvSpPr>
        <p:spPr>
          <a:xfrm rot="10800000">
            <a:off x="10340784" y="1557198"/>
            <a:ext cx="637309" cy="26363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85" y="1838417"/>
            <a:ext cx="2828925" cy="800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Text Box 1"/>
          <p:cNvSpPr txBox="1"/>
          <p:nvPr/>
        </p:nvSpPr>
        <p:spPr>
          <a:xfrm>
            <a:off x="6252210" y="2088515"/>
            <a:ext cx="454025" cy="4298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i="1"/>
              <a:t>D</a:t>
            </a:r>
            <a:r>
              <a:rPr lang="en-US" sz="2200" i="1" baseline="-25000"/>
              <a:t>Z</a:t>
            </a:r>
            <a:endParaRPr lang="en-US" sz="2200" i="1" baseline="-25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0" y="1690688"/>
            <a:ext cx="5948577" cy="451410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33" y="1690688"/>
            <a:ext cx="5580608" cy="4351338"/>
          </a:xfrm>
        </p:spPr>
      </p:pic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6369319" y="1232681"/>
            <a:ext cx="5751860" cy="3397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Avinash</a:t>
            </a:r>
            <a:r>
              <a:rPr lang="en-US" sz="1800" dirty="0">
                <a:solidFill>
                  <a:srgbClr val="FF0000"/>
                </a:solidFill>
              </a:rPr>
              <a:t> Agarwal,  Phys.Rev.C103-034602 (2021)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Заголовок 10"/>
          <p:cNvSpPr txBox="1"/>
          <p:nvPr/>
        </p:nvSpPr>
        <p:spPr>
          <a:xfrm>
            <a:off x="250618" y="1190177"/>
            <a:ext cx="5751860" cy="42473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 Theoretical result of this work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250618" y="208944"/>
            <a:ext cx="11621303" cy="905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Comparison of the results by dinuclear system model and PACE4 code.</a:t>
            </a: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82" y="365126"/>
            <a:ext cx="11621303" cy="905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Comparison of the results by dinuclear system model and PACE4 code.</a:t>
            </a:r>
            <a:endParaRPr lang="en-US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5303" y="6395570"/>
            <a:ext cx="2743200" cy="365125"/>
          </a:xfrm>
        </p:spPr>
        <p:txBody>
          <a:bodyPr/>
          <a:lstStyle/>
          <a:p>
            <a:fld id="{213A7CAA-4444-48BC-934F-C1E540868ECE}" type="slidenum">
              <a:rPr lang="ru-RU" smtClean="0"/>
            </a:fld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2" y="2138535"/>
            <a:ext cx="5851618" cy="40874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88" y="2138535"/>
            <a:ext cx="5587631" cy="4241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609725"/>
            <a:ext cx="5913120" cy="398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Avinash</a:t>
            </a:r>
            <a:r>
              <a:rPr lang="en-US" sz="2000" dirty="0">
                <a:solidFill>
                  <a:srgbClr val="FF0000"/>
                </a:solidFill>
              </a:rPr>
              <a:t> Agarwal,  Phys.Rev.C103-034602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(2021)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Заголовок 10"/>
          <p:cNvSpPr txBox="1"/>
          <p:nvPr/>
        </p:nvSpPr>
        <p:spPr>
          <a:xfrm>
            <a:off x="452625" y="1639550"/>
            <a:ext cx="4689530" cy="42473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 Theoretical result of this work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4070" y="154940"/>
            <a:ext cx="7898130" cy="170116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5" y="1955165"/>
            <a:ext cx="7496175" cy="4302760"/>
          </a:xfrm>
          <a:prstGeom prst="rect">
            <a:avLst/>
          </a:prstGeom>
        </p:spPr>
      </p:pic>
      <p:pic>
        <p:nvPicPr>
          <p:cNvPr id="9" name="Content Placeholder 5" descr="ERTiB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45123" y="1938689"/>
            <a:ext cx="4074154" cy="2981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6"/>
              <p:cNvSpPr txBox="1"/>
              <p:nvPr/>
            </p:nvSpPr>
            <p:spPr>
              <a:xfrm>
                <a:off x="4038600" y="6176645"/>
                <a:ext cx="7240270" cy="7245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𝑖𝑐𝑓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Lab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𝑐𝑎𝑝</m:t>
                          </m:r>
                          <m:d>
                            <m:dPr>
                              <m:ctrlP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Lab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Lab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𝑊𝑠𝑢𝑟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Lab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176645"/>
                <a:ext cx="7240270" cy="724535"/>
              </a:xfrm>
              <a:prstGeom prst="rect">
                <a:avLst/>
              </a:prstGeom>
              <a:blipFill rotWithShape="1">
                <a:blip r:embed="rId4"/>
                <a:stretch>
                  <a:fillRect b="-52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284559" y="99372"/>
            <a:ext cx="11401425" cy="939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Calculation of the evolution of the charge distribution  between fragments  of the dinuclear system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552384" y="6227258"/>
            <a:ext cx="2133600" cy="304800"/>
          </a:xfrm>
        </p:spPr>
        <p:txBody>
          <a:bodyPr/>
          <a:lstStyle/>
          <a:p>
            <a:pPr>
              <a:defRPr/>
            </a:pPr>
            <a:fld id="{E465F70B-7247-4666-8A94-68F20BFFAB9C}" type="slidenum">
              <a:rPr lang="ja-JP" altLang="ru-RU" smtClean="0">
                <a:solidFill>
                  <a:schemeClr val="tx1"/>
                </a:solidFill>
              </a:rPr>
            </a:fld>
            <a:endParaRPr lang="ru-RU" altLang="ja-JP" dirty="0">
              <a:solidFill>
                <a:schemeClr val="tx1"/>
              </a:solidFill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58581" y="5762439"/>
            <a:ext cx="70907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i="1" dirty="0"/>
              <a:t>     Nasirov A.K. et al. Nuclear Physics A 759 (2005) 342–369</a:t>
            </a:r>
            <a:endParaRPr lang="en-US" sz="2000" dirty="0"/>
          </a:p>
          <a:p>
            <a:pPr algn="ctr" eaLnBrk="1" hangingPunct="1">
              <a:spcBef>
                <a:spcPct val="20000"/>
              </a:spcBef>
            </a:pPr>
            <a:r>
              <a:rPr lang="en-US" sz="2000" dirty="0"/>
              <a:t>Fazio G. et al, Modern Phys. Lett. A 20 (2005) p.391</a:t>
            </a:r>
            <a:endParaRPr lang="ru-RU" sz="2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142812" y="2520251"/>
                <a:ext cx="4769485" cy="8877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𝛬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𝑞𝑓</m:t>
                              </m:r>
                            </m:sub>
                            <m:sup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2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𝑞𝑓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𝑒𝑥𝑝</m:t>
                      </m:r>
                      <m:d>
                        <m:d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𝑞𝑓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)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𝑍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2" y="2520251"/>
                <a:ext cx="4769485" cy="887730"/>
              </a:xfrm>
              <a:prstGeom prst="rect">
                <a:avLst/>
              </a:prstGeom>
              <a:blipFill rotWithShape="1">
                <a:blip r:embed="rId1"/>
                <a:stretch>
                  <a:fillRect l="-12" t="-64" r="12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/>
              <p:cNvSpPr txBox="1"/>
              <p:nvPr/>
            </p:nvSpPr>
            <p:spPr>
              <a:xfrm>
                <a:off x="5048885" y="2606040"/>
                <a:ext cx="3104515" cy="7156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𝛤</m:t>
                        </m:r>
                      </m:e>
                      <m:sub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DejaVu Math TeX Gyre" panose="02000503000000000000" charset="0"/>
                                        <a:cs typeface="DejaVu Math TeX Gyre" panose="02000503000000000000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DejaVu Math TeX Gyre" panose="02000503000000000000" charset="0"/>
                                        <a:cs typeface="DejaVu Math TeX Gyre" panose="02000503000000000000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DejaVu Math TeX Gyre" panose="02000503000000000000" charset="0"/>
                                            <a:cs typeface="DejaVu Math TeX Gyre" panose="02000503000000000000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DejaVu Math TeX Gyre" panose="02000503000000000000" charset="0"/>
                                            <a:cs typeface="DejaVu Math TeX Gyre" panose="02000503000000000000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DejaVu Math TeX Gyre" panose="02000503000000000000" charset="0"/>
                                            <a:cs typeface="DejaVu Math TeX Gyre" panose="02000503000000000000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DejaVu Math TeX Gyre" panose="02000503000000000000" charset="0"/>
                                            <a:cs typeface="DejaVu Math TeX Gyre" panose="02000503000000000000" charset="0"/>
                                          </a:rPr>
                                          <m:t>𝑍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𝑞𝑓</m:t>
                            </m:r>
                          </m:sub>
                          <m:sup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𝛾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885" y="2606040"/>
                <a:ext cx="3104515" cy="7156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/>
              <p:nvPr/>
            </p:nvSpPr>
            <p:spPr>
              <a:xfrm>
                <a:off x="142812" y="1548066"/>
                <a:ext cx="11906250" cy="6508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DejaVu Math TeX Gyre" panose="02000503000000000000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DejaVu Math TeX Gyre" panose="02000503000000000000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𝜕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𝑍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+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)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𝑍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+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DejaVu Math TeX Gyre" panose="02000503000000000000" charset="0"/>
                            </a:rPr>
                            <m:t>,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𝑙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,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DejaVu Math TeX Gyre" panose="02000503000000000000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𝑍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(+)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𝑍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−</m:t>
                          </m:r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DejaVu Math TeX Gyre" panose="02000503000000000000" charset="0"/>
                            </a:rPr>
                            <m:t>,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𝑙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,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DejaVu Math TeX Gyre" panose="02000503000000000000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(−)</m:t>
                              </m:r>
                            </m:sup>
                          </m:sSubSup>
                          <m:r>
                            <a:rPr lang="en-US" i="1">
                              <a:latin typeface="DejaVu Math TeX Gyre" panose="02000503000000000000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(+)</m:t>
                              </m:r>
                            </m:sup>
                          </m:sSubSup>
                          <m:r>
                            <a:rPr lang="en-US" i="1">
                              <a:latin typeface="DejaVu Math TeX Gyre" panose="02000503000000000000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𝑞𝑓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i="1">
                                  <a:latin typeface="DejaVu Math TeX Gyre" panose="02000503000000000000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DejaVu Math TeX Gyre" panose="02000503000000000000" charset="0"/>
                            </a:rPr>
                            <m:t>,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𝑙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,</m:t>
                          </m:r>
                          <m:r>
                            <a:rPr lang="en-US" i="1">
                              <a:latin typeface="DejaVu Math TeX Gyre" panose="02000503000000000000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2" y="1548066"/>
                <a:ext cx="11906250" cy="650875"/>
              </a:xfrm>
              <a:prstGeom prst="rect">
                <a:avLst/>
              </a:prstGeom>
              <a:blipFill rotWithShape="1">
                <a:blip r:embed="rId3"/>
                <a:stretch>
                  <a:fillRect l="-5" t="-88" r="5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/>
          <p:cNvSpPr txBox="1"/>
          <p:nvPr/>
        </p:nvSpPr>
        <p:spPr>
          <a:xfrm>
            <a:off x="526415" y="3587115"/>
            <a:ext cx="31476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γ = 8 · 10 </a:t>
            </a:r>
            <a:r>
              <a:rPr lang="en-US" sz="2000" baseline="30000"/>
              <a:t>− 22</a:t>
            </a:r>
            <a:r>
              <a:rPr lang="en-US" sz="2000"/>
              <a:t> MeV sec </a:t>
            </a:r>
            <a:r>
              <a:rPr lang="en-US" sz="2000" baseline="30000"/>
              <a:t>− 1</a:t>
            </a:r>
            <a:endParaRPr lang="en-US" sz="2000" baseline="30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142812" y="4401121"/>
                <a:ext cx="4277360" cy="6343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i="1">
                    <a:latin typeface="DejaVu Math TeX Gyre" panose="02000503000000000000" charset="0"/>
                    <a:cs typeface="DejaVu Math TeX Gyre" panose="02000503000000000000" charset="0"/>
                  </a:rPr>
                  <a:t>T </a:t>
                </a:r>
                <a:r>
                  <a:rPr lang="en-US" i="1" baseline="-25000">
                    <a:latin typeface="DejaVu Math TeX Gyre" panose="02000503000000000000" charset="0"/>
                    <a:cs typeface="DejaVu Math TeX Gyre" panose="02000503000000000000" charset="0"/>
                  </a:rPr>
                  <a:t>Z </a:t>
                </a:r>
                <a:r>
                  <a:rPr lang="en-US" i="1">
                    <a:latin typeface="DejaVu Math TeX Gyre" panose="02000503000000000000" charset="0"/>
                    <a:cs typeface="DejaVu Math TeX Gyre" panose="02000503000000000000" charset="0"/>
                  </a:rPr>
                  <a:t>( A , L )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𝑍</m:t>
                                </m:r>
                              </m:sub>
                              <m:sup>
                                <m:r>
                                  <a:rPr lang="en-US" i="1">
                                    <a:latin typeface="DejaVu Math TeX Gyre" panose="02000503000000000000" charset="0"/>
                                    <a:cs typeface="DejaVu Math TeX Gyre" panose="02000503000000000000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i="1">
                    <a:latin typeface="DejaVu Math TeX Gyre" panose="02000503000000000000" charset="0"/>
                    <a:cs typeface="DejaVu Math TeX Gyre" panose="02000503000000000000" charset="0"/>
                  </a:rPr>
                  <a:t>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i="1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en-US">
                    <a:latin typeface="DejaVu Math TeX Gyre" panose="02000503000000000000" charset="0"/>
                    <a:cs typeface="DejaVu Math TeX Gyre" panose="02000503000000000000" charset="0"/>
                  </a:rPr>
                  <a:t>MeV</a:t>
                </a:r>
                <a:r>
                  <a:rPr lang="en-US" i="1" baseline="30000">
                    <a:latin typeface="DejaVu Math TeX Gyre" panose="02000503000000000000" charset="0"/>
                    <a:cs typeface="DejaVu Math TeX Gyre" panose="02000503000000000000" charset="0"/>
                  </a:rPr>
                  <a:t>−1</a:t>
                </a:r>
                <a:endParaRPr lang="en-US" i="1" baseline="30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2" y="4401121"/>
                <a:ext cx="4277360" cy="634365"/>
              </a:xfrm>
              <a:prstGeom prst="rect">
                <a:avLst/>
              </a:prstGeom>
              <a:blipFill rotWithShape="1">
                <a:blip r:embed="rId4"/>
                <a:stretch>
                  <a:fillRect l="-13" t="-1792" r="13" b="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rrowheads="1"/>
          </p:cNvPicPr>
          <p:nvPr/>
        </p:nvPicPr>
        <p:blipFill>
          <a:blip r:embed="rId5" cstate="print"/>
          <a:srcRect b="5263"/>
          <a:stretch>
            <a:fillRect/>
          </a:stretch>
        </p:blipFill>
        <p:spPr bwMode="auto">
          <a:xfrm>
            <a:off x="8039735" y="3496945"/>
            <a:ext cx="3947795" cy="26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0"/>
              <p:cNvSpPr txBox="1"/>
              <p:nvPr/>
            </p:nvSpPr>
            <p:spPr>
              <a:xfrm>
                <a:off x="8437245" y="5250180"/>
                <a:ext cx="155829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245" y="5250180"/>
                <a:ext cx="1558290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1"/>
              <p:cNvSpPr txBox="1"/>
              <p:nvPr/>
            </p:nvSpPr>
            <p:spPr>
              <a:xfrm>
                <a:off x="9552305" y="4171315"/>
                <a:ext cx="1599565" cy="3848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𝑞𝑓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05" y="4171315"/>
                <a:ext cx="1599565" cy="3848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08" y="85725"/>
            <a:ext cx="10515600" cy="72154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110" dirty="0" smtClean="0">
                <a:solidFill>
                  <a:srgbClr val="3858F8"/>
                </a:solidFill>
              </a:rPr>
              <a:t>Main reaction channels of the heavy ion collisions</a:t>
            </a:r>
            <a:endParaRPr lang="en-US" sz="3110" dirty="0" smtClean="0">
              <a:solidFill>
                <a:srgbClr val="385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945515"/>
            <a:ext cx="9655476" cy="576389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93479" y="3851918"/>
            <a:ext cx="238896" cy="236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59338" y="3945672"/>
            <a:ext cx="804021" cy="803011"/>
          </a:xfrm>
          <a:prstGeom prst="ellipse">
            <a:avLst/>
          </a:prstGeom>
          <a:solidFill>
            <a:srgbClr val="0CAC1B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7453525">
            <a:off x="896688" y="3765950"/>
            <a:ext cx="1097280" cy="1188720"/>
          </a:xfrm>
          <a:prstGeom prst="arc">
            <a:avLst/>
          </a:prstGeom>
          <a:ln w="28575">
            <a:solidFill>
              <a:srgbClr val="0099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51083" y="3970219"/>
            <a:ext cx="484199" cy="13939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 rot="2862121">
            <a:off x="2365397" y="2914521"/>
            <a:ext cx="223545" cy="904873"/>
          </a:xfrm>
          <a:prstGeom prst="downArrow">
            <a:avLst>
              <a:gd name="adj1" fmla="val 50000"/>
              <a:gd name="adj2" fmla="val 14422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227" y="3111893"/>
            <a:ext cx="172021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Incomplete fusion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4939" y="5336936"/>
            <a:ext cx="478603" cy="4174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42423" y="5594274"/>
            <a:ext cx="516703" cy="4199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380000">
            <a:off x="1042035" y="4911725"/>
            <a:ext cx="180340" cy="5473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-2400000">
            <a:off x="1960245" y="4897120"/>
            <a:ext cx="146050" cy="57213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6695" y="5326733"/>
            <a:ext cx="779263" cy="747898"/>
          </a:xfrm>
          <a:prstGeom prst="ellipse">
            <a:avLst/>
          </a:prstGeom>
          <a:solidFill>
            <a:srgbClr val="0CAC1B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85128" y="6153878"/>
            <a:ext cx="158094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70695" y="5700682"/>
            <a:ext cx="158094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29351" y="6159124"/>
            <a:ext cx="158094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867475" y="6382372"/>
            <a:ext cx="194760" cy="2010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29504" y="5880069"/>
            <a:ext cx="318910" cy="134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915798" y="6390765"/>
            <a:ext cx="179762" cy="1992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6379" y="58319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982602" y="603467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388705" y="6077576"/>
            <a:ext cx="116092" cy="2544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0202" y="5754380"/>
            <a:ext cx="221050" cy="25561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0202" y="415090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</a:t>
            </a:r>
            <a:r>
              <a:rPr lang="en-US" sz="2400" baseline="-25000" dirty="0" smtClean="0"/>
              <a:t>ICN</a:t>
            </a:r>
            <a:endParaRPr lang="ru-RU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43531" y="425360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E*</a:t>
            </a:r>
            <a:r>
              <a:rPr lang="en-US" sz="2400" baseline="-25000" dirty="0" smtClean="0">
                <a:solidFill>
                  <a:srgbClr val="FF0000"/>
                </a:solidFill>
              </a:rPr>
              <a:t>ICN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9555" y="3481705"/>
            <a:ext cx="3398520" cy="317944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8"/>
          <p:cNvSpPr/>
          <p:nvPr/>
        </p:nvSpPr>
        <p:spPr>
          <a:xfrm rot="5933524">
            <a:off x="769688" y="3720230"/>
            <a:ext cx="1097280" cy="1188720"/>
          </a:xfrm>
          <a:prstGeom prst="arc">
            <a:avLst/>
          </a:prstGeom>
          <a:ln w="28575">
            <a:solidFill>
              <a:srgbClr val="0099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7980680" y="2099945"/>
            <a:ext cx="3474720" cy="110363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214235" y="2467610"/>
            <a:ext cx="4373880" cy="1062990"/>
          </a:xfrm>
          <a:prstGeom prst="straightConnector1">
            <a:avLst/>
          </a:prstGeom>
          <a:ln w="412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193514" y="1977545"/>
            <a:ext cx="4456497" cy="450306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296150" y="1511300"/>
            <a:ext cx="4302125" cy="373380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980680" y="3367405"/>
            <a:ext cx="3525520" cy="2857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72999" y="5098837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48</a:t>
            </a:r>
            <a:r>
              <a:rPr lang="en-US" dirty="0" smtClean="0">
                <a:solidFill>
                  <a:srgbClr val="FF0000"/>
                </a:solidFill>
              </a:rPr>
              <a:t>Ca+</a:t>
            </a:r>
            <a:r>
              <a:rPr lang="en-US" baseline="30000" dirty="0" smtClean="0">
                <a:solidFill>
                  <a:srgbClr val="FF0000"/>
                </a:solidFill>
              </a:rPr>
              <a:t>248</a:t>
            </a:r>
            <a:r>
              <a:rPr lang="en-US" dirty="0" smtClean="0">
                <a:solidFill>
                  <a:srgbClr val="FF0000"/>
                </a:solidFill>
              </a:rPr>
              <a:t>Cm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82225" y="540960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(A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+A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)/2=148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83987" y="5860010"/>
            <a:ext cx="147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Flerov</a:t>
            </a:r>
            <a:r>
              <a:rPr lang="en-US" dirty="0" smtClean="0">
                <a:solidFill>
                  <a:srgbClr val="FF0000"/>
                </a:solidFill>
              </a:rPr>
              <a:t> Lab.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JINR, </a:t>
            </a:r>
            <a:r>
              <a:rPr lang="en-US" dirty="0" err="1" smtClean="0">
                <a:solidFill>
                  <a:srgbClr val="FF0000"/>
                </a:solidFill>
              </a:rPr>
              <a:t>Dubna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5880000">
            <a:off x="11513185" y="1639570"/>
            <a:ext cx="490855" cy="50101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 rot="10380000">
            <a:off x="11506835" y="3384550"/>
            <a:ext cx="490855" cy="50101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42"/>
          <p:cNvCxnSpPr/>
          <p:nvPr/>
        </p:nvCxnSpPr>
        <p:spPr>
          <a:xfrm>
            <a:off x="7193915" y="1670685"/>
            <a:ext cx="4404360" cy="1655445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51"/>
          <p:cNvCxnSpPr/>
          <p:nvPr/>
        </p:nvCxnSpPr>
        <p:spPr>
          <a:xfrm flipV="1">
            <a:off x="8143875" y="2120265"/>
            <a:ext cx="3444240" cy="198247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51"/>
          <p:cNvCxnSpPr/>
          <p:nvPr/>
        </p:nvCxnSpPr>
        <p:spPr>
          <a:xfrm flipV="1">
            <a:off x="8368665" y="3714750"/>
            <a:ext cx="3147695" cy="99123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2950" y="4357370"/>
            <a:ext cx="2470785" cy="2377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594519" y="158750"/>
            <a:ext cx="10515600" cy="1325563"/>
          </a:xfrm>
        </p:spPr>
        <p:txBody>
          <a:bodyPr/>
          <a:lstStyle/>
          <a:p>
            <a:r>
              <a:rPr lang="en-US" sz="2800" dirty="0"/>
              <a:t>Nucleon transfer coefficients for evolution of the charge asymmetry of </a:t>
            </a:r>
            <a:r>
              <a:rPr lang="en-US" sz="2800" dirty="0" err="1"/>
              <a:t>dinuclear</a:t>
            </a:r>
            <a:r>
              <a:rPr lang="en-US" sz="2800" dirty="0"/>
              <a:t> system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1355-3599-4F5C-8F2F-AAE8B6B13DE8}" type="slidenum">
              <a:rPr lang="ja-JP" altLang="ru-RU" smtClean="0"/>
            </a:fld>
            <a:endParaRPr lang="ru-RU" altLang="ja-JP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94519" y="1359125"/>
          <a:ext cx="81153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4" name="Формула" r:id="rId1" imgW="92659200" imgH="18897600" progId="Equation.3">
                  <p:embed/>
                </p:oleObj>
              </mc:Choice>
              <mc:Fallback>
                <p:oleObj name="Формула" r:id="rId1" imgW="92659200" imgH="18897600" progId="Equation.3">
                  <p:embed/>
                  <p:pic>
                    <p:nvPicPr>
                      <p:cNvPr id="0" name="Picture 90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9" y="1359125"/>
                        <a:ext cx="8115300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038647"/>
            <a:ext cx="77041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17382" y="5343612"/>
          <a:ext cx="126226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5" name="Формула" r:id="rId4" imgW="14325600" imgH="5486400" progId="Equation.3">
                  <p:embed/>
                </p:oleObj>
              </mc:Choice>
              <mc:Fallback>
                <p:oleObj name="Формула" r:id="rId4" imgW="14325600" imgH="5486400" progId="Equation.3">
                  <p:embed/>
                  <p:pic>
                    <p:nvPicPr>
                      <p:cNvPr id="0" name="Picture 90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382" y="5343612"/>
                        <a:ext cx="1262268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3" name="Group 31"/>
          <p:cNvGrpSpPr/>
          <p:nvPr/>
        </p:nvGrpSpPr>
        <p:grpSpPr bwMode="auto">
          <a:xfrm>
            <a:off x="1017382" y="6069014"/>
            <a:ext cx="8407606" cy="788987"/>
            <a:chOff x="-417" y="3929"/>
            <a:chExt cx="4476" cy="231"/>
          </a:xfrm>
        </p:grpSpPr>
        <p:sp>
          <p:nvSpPr>
            <p:cNvPr id="4104" name="AutoShape 32"/>
            <p:cNvSpPr>
              <a:spLocks noChangeArrowheads="1"/>
            </p:cNvSpPr>
            <p:nvPr/>
          </p:nvSpPr>
          <p:spPr bwMode="auto">
            <a:xfrm>
              <a:off x="255" y="3929"/>
              <a:ext cx="3804" cy="231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5" name="AutoShape 33"/>
            <p:cNvSpPr>
              <a:spLocks noChangeArrowheads="1"/>
            </p:cNvSpPr>
            <p:nvPr/>
          </p:nvSpPr>
          <p:spPr bwMode="auto">
            <a:xfrm>
              <a:off x="-417" y="3962"/>
              <a:ext cx="3016" cy="178"/>
            </a:xfrm>
            <a:prstGeom prst="roundRect">
              <a:avLst>
                <a:gd name="adj" fmla="val 43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ja-JP" dirty="0">
                  <a:solidFill>
                    <a:schemeClr val="bg1"/>
                  </a:solidFill>
                  <a:latin typeface="Times New Roman" panose="02020603050405020304" pitchFamily="18" charset="0"/>
                  <a:ea typeface="MS PGothic" pitchFamily="34" charset="-128"/>
                </a:rPr>
                <a:t> G.G. </a:t>
              </a:r>
              <a:r>
                <a:rPr lang="en-GB" altLang="ja-JP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PGothic" pitchFamily="34" charset="-128"/>
                </a:rPr>
                <a:t>Adamian</a:t>
              </a:r>
              <a:r>
                <a:rPr lang="en-GB" altLang="ja-JP" dirty="0">
                  <a:solidFill>
                    <a:schemeClr val="bg1"/>
                  </a:solidFill>
                  <a:latin typeface="Times New Roman" panose="02020603050405020304" pitchFamily="18" charset="0"/>
                  <a:ea typeface="MS PGothic" pitchFamily="34" charset="-128"/>
                </a:rPr>
                <a:t>, et al. Phys. Rev. C</a:t>
              </a:r>
              <a:r>
                <a:rPr lang="en-GB" altLang="ja-JP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PGothic" pitchFamily="34" charset="-128"/>
                </a:rPr>
                <a:t>53,  </a:t>
              </a:r>
              <a:r>
                <a:rPr lang="en-GB" altLang="ja-JP" dirty="0">
                  <a:solidFill>
                    <a:schemeClr val="bg1"/>
                  </a:solidFill>
                  <a:latin typeface="Times New Roman" panose="02020603050405020304" pitchFamily="18" charset="0"/>
                  <a:ea typeface="MS PGothic" pitchFamily="34" charset="-128"/>
                </a:rPr>
                <a:t> (1996) p.871-879</a:t>
              </a:r>
              <a:endParaRPr lang="en-GB" altLang="ja-JP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</a:endParaRP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R.V. </a:t>
              </a:r>
              <a:r>
                <a:rPr lang="en-US" dirty="0" err="1">
                  <a:solidFill>
                    <a:schemeClr val="bg1"/>
                  </a:solidFill>
                </a:rPr>
                <a:t>Jolos</a:t>
              </a:r>
              <a:r>
                <a:rPr lang="en-US" dirty="0">
                  <a:solidFill>
                    <a:schemeClr val="bg1"/>
                  </a:solidFill>
                </a:rPr>
                <a:t> et al., Eur. Phys. J. A </a:t>
              </a:r>
              <a:r>
                <a:rPr lang="en-US" b="1" dirty="0">
                  <a:solidFill>
                    <a:schemeClr val="bg1"/>
                  </a:solidFill>
                </a:rPr>
                <a:t>8, 115–124 (2000)</a:t>
              </a:r>
              <a:endParaRPr lang="en-GB" altLang="ja-JP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</a:endParaRPr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Arc 2"/>
          <p:cNvSpPr/>
          <p:nvPr/>
        </p:nvSpPr>
        <p:spPr>
          <a:xfrm rot="10800000">
            <a:off x="9217660" y="0"/>
            <a:ext cx="2636520" cy="5813425"/>
          </a:xfrm>
          <a:prstGeom prst="arc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0800000" flipH="1">
            <a:off x="9073515" y="0"/>
            <a:ext cx="2662555" cy="5813425"/>
          </a:xfrm>
          <a:prstGeom prst="arc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95765" y="3714750"/>
            <a:ext cx="2381250" cy="1016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295765" y="4105275"/>
            <a:ext cx="235077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425305" y="4368800"/>
            <a:ext cx="2091055" cy="2349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503410" y="4777740"/>
            <a:ext cx="1921510" cy="25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28200" y="5145405"/>
            <a:ext cx="1512570" cy="203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354820" y="3460750"/>
            <a:ext cx="2381250" cy="1016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345295" y="3191510"/>
            <a:ext cx="2381250" cy="1016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331325" y="4008755"/>
            <a:ext cx="2350770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4843717" y="3243516"/>
                <a:ext cx="152781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17" y="3243516"/>
                <a:ext cx="1527810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37" t="-155" r="37" b="1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4"/>
              <p:cNvSpPr txBox="1"/>
              <p:nvPr/>
            </p:nvSpPr>
            <p:spPr>
              <a:xfrm>
                <a:off x="8862695" y="4883150"/>
                <a:ext cx="75882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ru-RU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ru-RU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altLang="en-US" sz="2400"/>
              </a:p>
            </p:txBody>
          </p:sp>
        </mc:Choice>
        <mc:Fallback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95" y="4883150"/>
                <a:ext cx="758825" cy="460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9422765" y="4232275"/>
            <a:ext cx="235077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16"/>
              <p:cNvSpPr txBox="1"/>
              <p:nvPr/>
            </p:nvSpPr>
            <p:spPr>
              <a:xfrm>
                <a:off x="8498840" y="3726815"/>
                <a:ext cx="796925" cy="54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𝐾</m:t>
                          </m:r>
                        </m:sub>
                        <m:sup>
                          <m:r>
                            <a:rPr lang="en-US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𝛼</m:t>
                          </m:r>
                          <m:r>
                            <a:rPr lang="en-US" sz="2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840" y="3726815"/>
                <a:ext cx="796925" cy="5473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35" y="273050"/>
            <a:ext cx="10515600" cy="53721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" y="810260"/>
            <a:ext cx="11918315" cy="5735320"/>
          </a:xfrm>
          <a:prstGeom prst="rect">
            <a:avLst/>
          </a:prstGeom>
          <a:ln>
            <a:solidFill>
              <a:srgbClr val="FF0000"/>
            </a:solidFill>
            <a:miter lim="800000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721995" algn="l"/>
                <a:tab pos="1179195" algn="l"/>
                <a:tab pos="1636395" algn="l"/>
                <a:tab pos="2093595" algn="l"/>
                <a:tab pos="2550795" algn="l"/>
                <a:tab pos="3007995" algn="l"/>
                <a:tab pos="3465195" algn="l"/>
                <a:tab pos="3922395" algn="l"/>
                <a:tab pos="4379595" algn="l"/>
                <a:tab pos="4836795" algn="l"/>
                <a:tab pos="5293995" algn="l"/>
                <a:tab pos="5751195" algn="l"/>
                <a:tab pos="6208395" algn="l"/>
                <a:tab pos="6665595" algn="l"/>
                <a:tab pos="7122795" algn="l"/>
                <a:tab pos="7579995" algn="l"/>
                <a:tab pos="8037195" algn="l"/>
                <a:tab pos="8494395" algn="l"/>
                <a:tab pos="8951595" algn="l"/>
                <a:tab pos="9408795" algn="l"/>
              </a:tabLst>
            </a:pPr>
            <a:r>
              <a:rPr lang="en-US" sz="2400" dirty="0">
                <a:sym typeface="+mn-ea"/>
              </a:rPr>
              <a:t> </a:t>
            </a:r>
            <a:r>
              <a:rPr lang="ru-RU" altLang="en-US" sz="2400" dirty="0">
                <a:sym typeface="+mn-ea"/>
              </a:rPr>
              <a:t> </a:t>
            </a:r>
            <a:r>
              <a:rPr lang="en-US" sz="2400" dirty="0">
                <a:sym typeface="+mn-ea"/>
              </a:rPr>
              <a:t>1. </a:t>
            </a:r>
            <a:r>
              <a:rPr lang="ru-RU" altLang="en-US" sz="2400" dirty="0">
                <a:sym typeface="+mn-ea"/>
              </a:rPr>
              <a:t>The study of the different reaction channels in heavy ion collisions </a:t>
            </a:r>
            <a:endParaRPr lang="ru-RU" altLang="en-US" sz="2400" dirty="0"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721995" algn="l"/>
                <a:tab pos="1179195" algn="l"/>
                <a:tab pos="1636395" algn="l"/>
                <a:tab pos="2093595" algn="l"/>
                <a:tab pos="2550795" algn="l"/>
                <a:tab pos="3007995" algn="l"/>
                <a:tab pos="3465195" algn="l"/>
                <a:tab pos="3922395" algn="l"/>
                <a:tab pos="4379595" algn="l"/>
                <a:tab pos="4836795" algn="l"/>
                <a:tab pos="5293995" algn="l"/>
                <a:tab pos="5751195" algn="l"/>
                <a:tab pos="6208395" algn="l"/>
                <a:tab pos="6665595" algn="l"/>
                <a:tab pos="7122795" algn="l"/>
                <a:tab pos="7579995" algn="l"/>
                <a:tab pos="8037195" algn="l"/>
                <a:tab pos="8494395" algn="l"/>
                <a:tab pos="8951595" algn="l"/>
                <a:tab pos="9408795" algn="l"/>
              </a:tabLst>
            </a:pPr>
            <a:r>
              <a:rPr lang="ru-RU" altLang="en-US" sz="2400" dirty="0">
                <a:sym typeface="+mn-ea"/>
              </a:rPr>
              <a:t>      by the dinuclear system model allows us to find a reason of the</a:t>
            </a:r>
            <a:endParaRPr lang="ru-RU" altLang="en-US" sz="2400" dirty="0"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721995" algn="l"/>
                <a:tab pos="1179195" algn="l"/>
                <a:tab pos="1636395" algn="l"/>
                <a:tab pos="2093595" algn="l"/>
                <a:tab pos="2550795" algn="l"/>
                <a:tab pos="3007995" algn="l"/>
                <a:tab pos="3465195" algn="l"/>
                <a:tab pos="3922395" algn="l"/>
                <a:tab pos="4379595" algn="l"/>
                <a:tab pos="4836795" algn="l"/>
                <a:tab pos="5293995" algn="l"/>
                <a:tab pos="5751195" algn="l"/>
                <a:tab pos="6208395" algn="l"/>
                <a:tab pos="6665595" algn="l"/>
                <a:tab pos="7122795" algn="l"/>
                <a:tab pos="7579995" algn="l"/>
                <a:tab pos="8037195" algn="l"/>
                <a:tab pos="8494395" algn="l"/>
                <a:tab pos="8951595" algn="l"/>
                <a:tab pos="9408795" algn="l"/>
              </a:tabLst>
            </a:pPr>
            <a:r>
              <a:rPr lang="ru-RU" altLang="en-US" sz="2400" dirty="0">
                <a:sym typeface="+mn-ea"/>
              </a:rPr>
              <a:t>     </a:t>
            </a:r>
            <a:r>
              <a:rPr lang="en-US" sz="2400" dirty="0">
                <a:sym typeface="+mn-ea"/>
              </a:rPr>
              <a:t> hindrance for complete fusion of the mass symmetric nuclei.</a:t>
            </a: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2. The hindrance to fusion increases by the increase of the angular momentum </a:t>
            </a:r>
            <a:endParaRPr lang="en-US" sz="2400" dirty="0">
              <a:sym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  of collision.</a:t>
            </a: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3. Complete fusion occurs by multinucleon transfer through the neck connecting   </a:t>
            </a:r>
            <a:endParaRPr lang="en-US" sz="2400" dirty="0">
              <a:sym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ym typeface="+mn-ea"/>
              </a:rPr>
              <a:t>       two fragments of </a:t>
            </a:r>
            <a:r>
              <a:rPr lang="en-US" sz="2400" dirty="0" err="1">
                <a:sym typeface="+mn-ea"/>
              </a:rPr>
              <a:t>dinuclear</a:t>
            </a:r>
            <a:r>
              <a:rPr lang="en-US" sz="2400" dirty="0">
                <a:sym typeface="+mn-ea"/>
              </a:rPr>
              <a:t> system.</a:t>
            </a: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GB" sz="2400" dirty="0">
                <a:ea typeface="SimSun" pitchFamily="2" charset="-122"/>
              </a:rPr>
              <a:t> 4.</a:t>
            </a:r>
            <a:r>
              <a:rPr lang="en-GB" altLang="zh-CN" sz="2400" dirty="0">
                <a:ea typeface="SimSun" pitchFamily="2" charset="-122"/>
              </a:rPr>
              <a:t> </a:t>
            </a:r>
            <a:r>
              <a:rPr lang="en-US" altLang="en-GB" sz="2400" dirty="0">
                <a:ea typeface="SimSun" pitchFamily="2" charset="-122"/>
              </a:rPr>
              <a:t> T</a:t>
            </a:r>
            <a:r>
              <a:rPr lang="en-GB" altLang="zh-CN" sz="2400" dirty="0">
                <a:ea typeface="SimSun" pitchFamily="2" charset="-122"/>
              </a:rPr>
              <a:t>he incomplete fusion is a </a:t>
            </a:r>
            <a:r>
              <a:rPr lang="en-GB" altLang="zh-CN" sz="2400" dirty="0" err="1">
                <a:ea typeface="SimSun" pitchFamily="2" charset="-122"/>
              </a:rPr>
              <a:t>quasifssion</a:t>
            </a:r>
            <a:r>
              <a:rPr lang="en-GB" altLang="zh-CN" sz="2400" dirty="0">
                <a:ea typeface="SimSun" pitchFamily="2" charset="-122"/>
              </a:rPr>
              <a:t> in the region of the very asymmetric </a:t>
            </a:r>
            <a:endParaRPr lang="en-GB" altLang="zh-CN" sz="2400" dirty="0">
              <a:ea typeface="SimSun" pitchFamily="2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zh-CN" sz="2400" dirty="0">
                <a:ea typeface="SimSun" pitchFamily="2" charset="-122"/>
              </a:rPr>
              <a:t> </a:t>
            </a:r>
            <a:r>
              <a:rPr lang="en-US" altLang="en-GB" sz="2400" dirty="0">
                <a:ea typeface="SimSun" pitchFamily="2" charset="-122"/>
              </a:rPr>
              <a:t>     </a:t>
            </a:r>
            <a:r>
              <a:rPr lang="en-GB" altLang="zh-CN" sz="2400" dirty="0">
                <a:ea typeface="SimSun" pitchFamily="2" charset="-122"/>
              </a:rPr>
              <a:t>masses.  Projectile nucleus breaks down after capture, not before capture.</a:t>
            </a:r>
            <a:endParaRPr lang="en-GB" altLang="zh-CN" sz="2400" dirty="0">
              <a:ea typeface="SimSun" pitchFamily="2" charset="-122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721995" algn="l"/>
                <a:tab pos="1179195" algn="l"/>
                <a:tab pos="1636395" algn="l"/>
                <a:tab pos="2093595" algn="l"/>
                <a:tab pos="2550795" algn="l"/>
                <a:tab pos="3007995" algn="l"/>
                <a:tab pos="3465195" algn="l"/>
                <a:tab pos="3922395" algn="l"/>
                <a:tab pos="4379595" algn="l"/>
                <a:tab pos="4836795" algn="l"/>
                <a:tab pos="5293995" algn="l"/>
                <a:tab pos="5751195" algn="l"/>
                <a:tab pos="6208395" algn="l"/>
                <a:tab pos="6665595" algn="l"/>
                <a:tab pos="7122795" algn="l"/>
                <a:tab pos="7579995" algn="l"/>
                <a:tab pos="8037195" algn="l"/>
                <a:tab pos="8494395" algn="l"/>
                <a:tab pos="8951595" algn="l"/>
                <a:tab pos="9408795" algn="l"/>
              </a:tabLst>
            </a:pPr>
            <a:endParaRPr lang="en-GB" altLang="zh-CN" sz="2400" dirty="0">
              <a:ea typeface="SimSun" pitchFamily="2" charset="-122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721995" algn="l"/>
                <a:tab pos="1179195" algn="l"/>
                <a:tab pos="1636395" algn="l"/>
                <a:tab pos="2093595" algn="l"/>
                <a:tab pos="2550795" algn="l"/>
                <a:tab pos="3007995" algn="l"/>
                <a:tab pos="3465195" algn="l"/>
                <a:tab pos="3922395" algn="l"/>
                <a:tab pos="4379595" algn="l"/>
                <a:tab pos="4836795" algn="l"/>
                <a:tab pos="5293995" algn="l"/>
                <a:tab pos="5751195" algn="l"/>
                <a:tab pos="6208395" algn="l"/>
                <a:tab pos="6665595" algn="l"/>
                <a:tab pos="7122795" algn="l"/>
                <a:tab pos="7579995" algn="l"/>
                <a:tab pos="8037195" algn="l"/>
                <a:tab pos="8494395" algn="l"/>
                <a:tab pos="8951595" algn="l"/>
                <a:tab pos="9408795" algn="l"/>
              </a:tabLst>
            </a:pPr>
            <a:r>
              <a:rPr lang="en-US" altLang="en-GB" sz="2400" dirty="0">
                <a:ea typeface="SimSun" pitchFamily="2" charset="-122"/>
              </a:rPr>
              <a:t>  </a:t>
            </a:r>
            <a:r>
              <a:rPr lang="en-GB" altLang="zh-CN" sz="2400" dirty="0">
                <a:ea typeface="SimSun" pitchFamily="2" charset="-122"/>
              </a:rPr>
              <a:t> </a:t>
            </a:r>
            <a:endParaRPr lang="en-GB" altLang="zh-CN" sz="2400" dirty="0">
              <a:ea typeface="SimSun" pitchFamily="2" charset="-122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721995" algn="l"/>
                <a:tab pos="1179195" algn="l"/>
                <a:tab pos="1636395" algn="l"/>
                <a:tab pos="2093595" algn="l"/>
                <a:tab pos="2550795" algn="l"/>
                <a:tab pos="3007995" algn="l"/>
                <a:tab pos="3465195" algn="l"/>
                <a:tab pos="3922395" algn="l"/>
                <a:tab pos="4379595" algn="l"/>
                <a:tab pos="4836795" algn="l"/>
                <a:tab pos="5293995" algn="l"/>
                <a:tab pos="5751195" algn="l"/>
                <a:tab pos="6208395" algn="l"/>
                <a:tab pos="6665595" algn="l"/>
                <a:tab pos="7122795" algn="l"/>
                <a:tab pos="7579995" algn="l"/>
                <a:tab pos="8037195" algn="l"/>
                <a:tab pos="8494395" algn="l"/>
                <a:tab pos="8951595" algn="l"/>
                <a:tab pos="9408795" algn="l"/>
              </a:tabLst>
            </a:pPr>
            <a:endParaRPr lang="en-GB" altLang="zh-CN" sz="2400" dirty="0">
              <a:ea typeface="SimSun" pitchFamily="2" charset="-122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721995" algn="l"/>
                <a:tab pos="1179195" algn="l"/>
                <a:tab pos="1636395" algn="l"/>
                <a:tab pos="2093595" algn="l"/>
                <a:tab pos="2550795" algn="l"/>
                <a:tab pos="3007995" algn="l"/>
                <a:tab pos="3465195" algn="l"/>
                <a:tab pos="3922395" algn="l"/>
                <a:tab pos="4379595" algn="l"/>
                <a:tab pos="4836795" algn="l"/>
                <a:tab pos="5293995" algn="l"/>
                <a:tab pos="5751195" algn="l"/>
                <a:tab pos="6208395" algn="l"/>
                <a:tab pos="6665595" algn="l"/>
                <a:tab pos="7122795" algn="l"/>
                <a:tab pos="7579995" algn="l"/>
                <a:tab pos="8037195" algn="l"/>
                <a:tab pos="8494395" algn="l"/>
                <a:tab pos="8951595" algn="l"/>
                <a:tab pos="9408795" algn="l"/>
              </a:tabLst>
            </a:pPr>
            <a:endParaRPr lang="en-GB" altLang="zh-CN" sz="2400" dirty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85" y="158750"/>
            <a:ext cx="10799544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/>
              <a:t>Classical equations of the radial and tangential motions with </a:t>
            </a:r>
            <a:br>
              <a:rPr lang="en-US" sz="2800" dirty="0"/>
            </a:br>
            <a:r>
              <a:rPr lang="en-US" sz="2800" dirty="0"/>
              <a:t>the kinetic coefficients which are calculated </a:t>
            </a:r>
            <a:r>
              <a:rPr lang="en-US" sz="2800" dirty="0" smtClean="0"/>
              <a:t>microscopically. </a:t>
            </a:r>
            <a:endParaRPr lang="ru-RU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99657" y="1628801"/>
          <a:ext cx="4814033" cy="108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9" name="Equation" r:id="rId1" imgW="47853600" imgH="10972800" progId="Equation.DSMT4">
                  <p:embed/>
                </p:oleObj>
              </mc:Choice>
              <mc:Fallback>
                <p:oleObj name="Equation" r:id="rId1" imgW="47853600" imgH="10972800" progId="Equation.DSMT4">
                  <p:embed/>
                  <p:pic>
                    <p:nvPicPr>
                      <p:cNvPr id="0" name="Picture 809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628801"/>
                        <a:ext cx="4814033" cy="1087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351585" y="2852936"/>
          <a:ext cx="6454569" cy="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0" name="Equation" r:id="rId3" imgW="57912000" imgH="9448800" progId="Equation.DSMT4">
                  <p:embed/>
                </p:oleObj>
              </mc:Choice>
              <mc:Fallback>
                <p:oleObj name="Equation" r:id="rId3" imgW="57912000" imgH="9448800" progId="Equation.DSMT4">
                  <p:embed/>
                  <p:pic>
                    <p:nvPicPr>
                      <p:cNvPr id="0" name="Picture 809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2852936"/>
                        <a:ext cx="6454569" cy="91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6096001" y="4006778"/>
          <a:ext cx="3862865" cy="91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1" name="Equation" r:id="rId5" imgW="39624000" imgH="10058400" progId="Equation.DSMT4">
                  <p:embed/>
                </p:oleObj>
              </mc:Choice>
              <mc:Fallback>
                <p:oleObj name="Equation" r:id="rId5" imgW="39624000" imgH="10058400" progId="Equation.DSMT4">
                  <p:embed/>
                  <p:pic>
                    <p:nvPicPr>
                      <p:cNvPr id="0" name="Picture 809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006778"/>
                        <a:ext cx="3862865" cy="916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57835" y="4174352"/>
                <a:ext cx="4333194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400" i="1" baseline="-25000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400" i="1" baseline="-2500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400" i="1" baseline="-25000">
                        <a:latin typeface="Cambria Math"/>
                      </a:rPr>
                      <m:t>2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35" y="4174352"/>
                <a:ext cx="4333194" cy="478785"/>
              </a:xfrm>
              <a:prstGeom prst="rect">
                <a:avLst/>
              </a:prstGeom>
              <a:blipFill rotWithShape="1">
                <a:blip r:embed="rId7"/>
                <a:stretch>
                  <a:fillRect l="-13" t="-104" r="12" b="-114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Номер слайда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ja-JP" altLang="ru-RU" sz="1400" dirty="0">
                <a:ea typeface="MS PGothic" pitchFamily="34" charset="-128"/>
              </a:rPr>
            </a:fld>
            <a:endParaRPr lang="ja-JP" altLang="ru-RU" sz="1400" dirty="0">
              <a:ea typeface="MS PGothic" pitchFamily="34" charset="-128"/>
            </a:endParaRPr>
          </a:p>
        </p:txBody>
      </p:sp>
      <p:sp>
        <p:nvSpPr>
          <p:cNvPr id="6151" name="Rectangle 2"/>
          <p:cNvSpPr>
            <a:spLocks noGrp="1"/>
          </p:cNvSpPr>
          <p:nvPr>
            <p:ph type="title"/>
          </p:nvPr>
        </p:nvSpPr>
        <p:spPr>
          <a:xfrm>
            <a:off x="1981200" y="183833"/>
            <a:ext cx="8229600" cy="850900"/>
          </a:xfrm>
          <a:solidFill>
            <a:schemeClr val="bg2"/>
          </a:solidFill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ja-JP" sz="2400" dirty="0">
                <a:ea typeface="MS PGothic" pitchFamily="34" charset="-128"/>
              </a:rPr>
              <a:t>     Nucleus-nucleus interaction potential </a:t>
            </a:r>
            <a:endParaRPr lang="ru-RU" altLang="ja-JP" sz="2400" dirty="0"/>
          </a:p>
        </p:txBody>
      </p:sp>
      <p:graphicFrame>
        <p:nvGraphicFramePr>
          <p:cNvPr id="6146" name="Object 4"/>
          <p:cNvGraphicFramePr/>
          <p:nvPr/>
        </p:nvGraphicFramePr>
        <p:xfrm>
          <a:off x="1115695" y="1035050"/>
          <a:ext cx="10016490" cy="194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8" name="" r:id="rId1" imgW="4749800" imgH="939800" progId="Equation.DSMT4">
                  <p:embed/>
                </p:oleObj>
              </mc:Choice>
              <mc:Fallback>
                <p:oleObj name="" r:id="rId1" imgW="4749800" imgH="939800" progId="Equation.DSMT4">
                  <p:embed/>
                  <p:pic>
                    <p:nvPicPr>
                      <p:cNvPr id="0" name="Picture 819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5695" y="1035050"/>
                        <a:ext cx="10016490" cy="19450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/>
          <p:nvPr/>
        </p:nvGraphicFramePr>
        <p:xfrm>
          <a:off x="2566988" y="3167063"/>
          <a:ext cx="7693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9" name="" r:id="rId3" imgW="3517900" imgH="279400" progId="Equation.3">
                  <p:embed/>
                </p:oleObj>
              </mc:Choice>
              <mc:Fallback>
                <p:oleObj name="" r:id="rId3" imgW="3517900" imgH="279400" progId="Equation.3">
                  <p:embed/>
                  <p:pic>
                    <p:nvPicPr>
                      <p:cNvPr id="0" name="Picture 819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988" y="3167063"/>
                        <a:ext cx="7693025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/>
          <p:nvPr/>
        </p:nvGraphicFramePr>
        <p:xfrm>
          <a:off x="1694815" y="3963670"/>
          <a:ext cx="8419465" cy="112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0" name="" r:id="rId5" imgW="4254500" imgH="647700" progId="Equation.3">
                  <p:embed/>
                </p:oleObj>
              </mc:Choice>
              <mc:Fallback>
                <p:oleObj name="" r:id="rId5" imgW="4254500" imgH="647700" progId="Equation.3">
                  <p:embed/>
                  <p:pic>
                    <p:nvPicPr>
                      <p:cNvPr id="0" name="Picture 819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4815" y="3963670"/>
                        <a:ext cx="8419465" cy="11245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/>
          <p:nvPr/>
        </p:nvGraphicFramePr>
        <p:xfrm>
          <a:off x="2208530" y="5300980"/>
          <a:ext cx="5687060" cy="9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1" name="" r:id="rId7" imgW="2069465" imgH="431800" progId="Equation.3">
                  <p:embed/>
                </p:oleObj>
              </mc:Choice>
              <mc:Fallback>
                <p:oleObj name="" r:id="rId7" imgW="2069465" imgH="431800" progId="Equation.3">
                  <p:embed/>
                  <p:pic>
                    <p:nvPicPr>
                      <p:cNvPr id="0" name="Picture 8196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8530" y="5300980"/>
                        <a:ext cx="5687060" cy="945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326390"/>
            <a:ext cx="9731375" cy="661035"/>
          </a:xfrm>
        </p:spPr>
        <p:txBody>
          <a:bodyPr>
            <a:normAutofit/>
          </a:bodyPr>
          <a:lstStyle/>
          <a:p>
            <a:r>
              <a:rPr lang="en-US" sz="2800" dirty="0"/>
              <a:t>Density dependent effective nucleon-nucleon forces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3455324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90E00-C4DC-426E-97C8-CA11D127ADE9}" type="slidenum">
              <a:rPr lang="ru-RU" smtClean="0"/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038850" y="251856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4" name="Equation" r:id="rId1" imgW="2743200" imgH="4267200" progId="Equation.DSMT4">
                  <p:embed/>
                </p:oleObj>
              </mc:Choice>
              <mc:Fallback>
                <p:oleObj name="Equation" r:id="rId1" imgW="2743200" imgH="4267200" progId="Equation.DSMT4">
                  <p:embed/>
                  <p:pic>
                    <p:nvPicPr>
                      <p:cNvPr id="0" name="Picture 829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251856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21640" y="1132205"/>
          <a:ext cx="9060180" cy="62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5" name="Equation" r:id="rId3" imgW="63703200" imgH="6096000" progId="Equation.DSMT4">
                  <p:embed/>
                </p:oleObj>
              </mc:Choice>
              <mc:Fallback>
                <p:oleObj name="Equation" r:id="rId3" imgW="63703200" imgH="6096000" progId="Equation.DSMT4">
                  <p:embed/>
                  <p:pic>
                    <p:nvPicPr>
                      <p:cNvPr id="0" name="Picture 829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640" y="1132205"/>
                        <a:ext cx="9060180" cy="627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1315" y="5529580"/>
            <a:ext cx="8956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The values of the constants of the effective nucleon-nucleon forces from the textbook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</a:rPr>
              <a:t> A.B. </a:t>
            </a:r>
            <a:r>
              <a:rPr lang="en-US" sz="1600" dirty="0" err="1">
                <a:solidFill>
                  <a:schemeClr val="accent2"/>
                </a:solidFill>
              </a:rPr>
              <a:t>Migdal</a:t>
            </a:r>
            <a:r>
              <a:rPr lang="en-US" sz="1600" dirty="0">
                <a:solidFill>
                  <a:schemeClr val="accent2"/>
                </a:solidFill>
              </a:rPr>
              <a:t>, “</a:t>
            </a:r>
            <a:r>
              <a:rPr lang="en-US" sz="1600" i="1" dirty="0">
                <a:solidFill>
                  <a:schemeClr val="accent2"/>
                </a:solidFill>
              </a:rPr>
              <a:t>Theory of the Finite Fermi-Systems and properties of Atomic Nuclei”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</a:rPr>
              <a:t>Moscow, </a:t>
            </a:r>
            <a:r>
              <a:rPr lang="en-US" sz="1600" dirty="0" err="1">
                <a:solidFill>
                  <a:schemeClr val="accent2"/>
                </a:solidFill>
              </a:rPr>
              <a:t>Nauka</a:t>
            </a:r>
            <a:r>
              <a:rPr lang="en-US" sz="1600" dirty="0">
                <a:solidFill>
                  <a:schemeClr val="accent2"/>
                </a:solidFill>
              </a:rPr>
              <a:t>, 1983.  The constants of version II were used in our calculations.</a:t>
            </a:r>
            <a:endParaRPr lang="en-US" sz="16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320165" y="2880995"/>
          <a:ext cx="5476875" cy="91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6" name="Equation" r:id="rId5" imgW="43586400" imgH="10058400" progId="Equation.DSMT4">
                  <p:embed/>
                </p:oleObj>
              </mc:Choice>
              <mc:Fallback>
                <p:oleObj name="Equation" r:id="rId5" imgW="43586400" imgH="10058400" progId="Equation.DSMT4">
                  <p:embed/>
                  <p:pic>
                    <p:nvPicPr>
                      <p:cNvPr id="0" name="Picture 829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0165" y="2880995"/>
                        <a:ext cx="5476875" cy="912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15185"/>
            <a:ext cx="3641090" cy="333248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sz="2400" dirty="0"/>
              <a:t>Classical equations of the radial and tangential motions</a:t>
            </a:r>
            <a:endParaRPr lang="ru-RU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99657" y="1628801"/>
          <a:ext cx="4814033" cy="108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" name="Equation" r:id="rId1" imgW="47853600" imgH="10972800" progId="Equation.DSMT4">
                  <p:embed/>
                </p:oleObj>
              </mc:Choice>
              <mc:Fallback>
                <p:oleObj name="Equation" r:id="rId1" imgW="47853600" imgH="10972800" progId="Equation.DSMT4">
                  <p:embed/>
                  <p:pic>
                    <p:nvPicPr>
                      <p:cNvPr id="0" name="Picture 86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628801"/>
                        <a:ext cx="4814033" cy="1087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351585" y="2852936"/>
          <a:ext cx="6454569" cy="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" name="Equation" r:id="rId3" imgW="57912000" imgH="9448800" progId="Equation.DSMT4">
                  <p:embed/>
                </p:oleObj>
              </mc:Choice>
              <mc:Fallback>
                <p:oleObj name="Equation" r:id="rId3" imgW="57912000" imgH="9448800" progId="Equation.DSMT4">
                  <p:embed/>
                  <p:pic>
                    <p:nvPicPr>
                      <p:cNvPr id="0" name="Picture 86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2852936"/>
                        <a:ext cx="6454569" cy="91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6096001" y="4006779"/>
          <a:ext cx="3432001" cy="81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Equation" r:id="rId5" imgW="39624000" imgH="10058400" progId="Equation.DSMT4">
                  <p:embed/>
                </p:oleObj>
              </mc:Choice>
              <mc:Fallback>
                <p:oleObj name="Equation" r:id="rId5" imgW="39624000" imgH="10058400" progId="Equation.DSMT4">
                  <p:embed/>
                  <p:pic>
                    <p:nvPicPr>
                      <p:cNvPr id="0" name="Picture 86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006779"/>
                        <a:ext cx="3432001" cy="813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06653" y="4174352"/>
                <a:ext cx="3384376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400" i="1" baseline="-25000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400" i="1" baseline="-2500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400" i="1" baseline="-25000">
                        <a:latin typeface="Cambria Math"/>
                      </a:rPr>
                      <m:t>2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53" y="4174352"/>
                <a:ext cx="3384376" cy="478785"/>
              </a:xfrm>
              <a:prstGeom prst="rect">
                <a:avLst/>
              </a:prstGeom>
              <a:blipFill rotWithShape="1">
                <a:blip r:embed="rId7"/>
                <a:stretch>
                  <a:fillRect l="-2" t="-104" r="15" b="-939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4C01-CE63-4495-BE9E-838844BA7ED9}" type="slidenum">
              <a:rPr lang="ja-JP" altLang="ru-RU"/>
            </a:fld>
            <a:endParaRPr lang="ru-RU" altLang="ja-JP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16632"/>
            <a:ext cx="8229600" cy="647700"/>
          </a:xfrm>
        </p:spPr>
        <p:txBody>
          <a:bodyPr/>
          <a:lstStyle/>
          <a:p>
            <a:r>
              <a:rPr lang="en-US" altLang="ja-JP" sz="2400" dirty="0">
                <a:ea typeface="MS PGothic" pitchFamily="34" charset="-128"/>
              </a:rPr>
              <a:t>Hamiltonian for calculation of the transport coefficients</a:t>
            </a:r>
            <a:endParaRPr lang="ru-RU" altLang="ja-JP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5369" y="941259"/>
            <a:ext cx="7405886" cy="6668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ru-RU" sz="2000" dirty="0">
                <a:ea typeface="MS PGothic" pitchFamily="34" charset="-128"/>
              </a:rPr>
              <a:t>    </a:t>
            </a:r>
            <a:r>
              <a:rPr lang="en-US" altLang="ja-JP" sz="2000" dirty="0">
                <a:ea typeface="MS PGothic" pitchFamily="34" charset="-128"/>
              </a:rPr>
              <a:t>The macroscopic motion of nucleus and microscopic motion of nucleons must be calculated simultaneously</a:t>
            </a:r>
            <a:r>
              <a:rPr lang="ru-RU" altLang="ja-JP" sz="2000" dirty="0"/>
              <a:t>.  </a:t>
            </a:r>
            <a:endParaRPr lang="en-US" altLang="ja-JP" sz="2000" dirty="0"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ea typeface="MS PGothic" pitchFamily="34" charset="-128"/>
              </a:rPr>
              <a:t>   </a:t>
            </a:r>
            <a:endParaRPr lang="ru-RU" altLang="ja-JP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ja-JP" sz="2000" dirty="0"/>
              <a:t>    </a:t>
            </a:r>
            <a:endParaRPr lang="ru-RU" altLang="ja-JP" sz="2000" dirty="0"/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1919537" y="1785033"/>
          <a:ext cx="8443913" cy="3876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1" imgW="127406400" imgH="57302400" progId="Equation.DSMT4">
                  <p:embed/>
                </p:oleObj>
              </mc:Choice>
              <mc:Fallback>
                <p:oleObj name="Equation" r:id="rId1" imgW="127406400" imgH="57302400" progId="Equation.DSMT4">
                  <p:embed/>
                  <p:pic>
                    <p:nvPicPr>
                      <p:cNvPr id="0" name="Picture 87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1785033"/>
                        <a:ext cx="8443913" cy="3876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9F7-1A60-4A9D-A666-CE9DAEDDAAD4}" type="slidenum">
              <a:rPr lang="ja-JP" altLang="ru-RU"/>
            </a:fld>
            <a:endParaRPr lang="ru-RU" altLang="ja-JP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383339" y="2133601"/>
          <a:ext cx="24479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4" name="Формула" r:id="rId1" imgW="1180465" imgH="215900" progId="Equation.3">
                  <p:embed/>
                </p:oleObj>
              </mc:Choice>
              <mc:Fallback>
                <p:oleObj name="Формула" r:id="rId1" imgW="1180465" imgH="215900" progId="Equation.3">
                  <p:embed/>
                  <p:pic>
                    <p:nvPicPr>
                      <p:cNvPr id="0" name="Picture 88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2133601"/>
                        <a:ext cx="24479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5" name="Формула" r:id="rId3" imgW="114300" imgH="215900" progId="Equation.3">
                  <p:embed/>
                </p:oleObj>
              </mc:Choice>
              <mc:Fallback>
                <p:oleObj name="Формула" r:id="rId3" imgW="114300" imgH="215900" progId="Equation.3">
                  <p:embed/>
                  <p:pic>
                    <p:nvPicPr>
                      <p:cNvPr id="0" name="Picture 88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456364" y="2636838"/>
          <a:ext cx="22701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6" name="Формула" r:id="rId5" imgW="1155065" imgH="215900" progId="Equation.3">
                  <p:embed/>
                </p:oleObj>
              </mc:Choice>
              <mc:Fallback>
                <p:oleObj name="Формула" r:id="rId5" imgW="1155065" imgH="215900" progId="Equation.3">
                  <p:embed/>
                  <p:pic>
                    <p:nvPicPr>
                      <p:cNvPr id="0" name="Picture 88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2636838"/>
                        <a:ext cx="227012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871663" y="1268414"/>
          <a:ext cx="3287712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7" name="Формула" r:id="rId7" imgW="1752600" imgH="914400" progId="Equation.3">
                  <p:embed/>
                </p:oleObj>
              </mc:Choice>
              <mc:Fallback>
                <p:oleObj name="Формула" r:id="rId7" imgW="1752600" imgH="914400" progId="Equation.3">
                  <p:embed/>
                  <p:pic>
                    <p:nvPicPr>
                      <p:cNvPr id="0" name="Picture 88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268414"/>
                        <a:ext cx="3287712" cy="171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311900" y="1268414"/>
          <a:ext cx="1720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8" name="Формула" r:id="rId9" imgW="723900" imgH="241300" progId="Equation.3">
                  <p:embed/>
                </p:oleObj>
              </mc:Choice>
              <mc:Fallback>
                <p:oleObj name="Формула" r:id="rId9" imgW="723900" imgH="241300" progId="Equation.3">
                  <p:embed/>
                  <p:pic>
                    <p:nvPicPr>
                      <p:cNvPr id="0" name="Picture 88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1268414"/>
                        <a:ext cx="17208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1847850" y="3213101"/>
          <a:ext cx="4679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Формула" r:id="rId11" imgW="2514600" imgH="393700" progId="Equation.3">
                  <p:embed/>
                </p:oleObj>
              </mc:Choice>
              <mc:Fallback>
                <p:oleObj name="Формула" r:id="rId11" imgW="2514600" imgH="393700" progId="Equation.3">
                  <p:embed/>
                  <p:pic>
                    <p:nvPicPr>
                      <p:cNvPr id="0" name="Picture 88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213101"/>
                        <a:ext cx="46799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1919289" y="4076700"/>
          <a:ext cx="49688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name="Формула" r:id="rId13" imgW="2933700" imgH="457200" progId="Equation.3">
                  <p:embed/>
                </p:oleObj>
              </mc:Choice>
              <mc:Fallback>
                <p:oleObj name="Формула" r:id="rId13" imgW="2933700" imgH="457200" progId="Equation.3">
                  <p:embed/>
                  <p:pic>
                    <p:nvPicPr>
                      <p:cNvPr id="0" name="Picture 88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076700"/>
                        <a:ext cx="496887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1919288" y="4941888"/>
          <a:ext cx="66976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Формула" r:id="rId15" imgW="3454400" imgH="342900" progId="Equation.3">
                  <p:embed/>
                </p:oleObj>
              </mc:Choice>
              <mc:Fallback>
                <p:oleObj name="Формула" r:id="rId15" imgW="3454400" imgH="342900" progId="Equation.3">
                  <p:embed/>
                  <p:pic>
                    <p:nvPicPr>
                      <p:cNvPr id="0" name="Picture 88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941888"/>
                        <a:ext cx="66976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2135189" y="5589589"/>
          <a:ext cx="65928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name="Формула" r:id="rId17" imgW="2933700" imgH="292100" progId="Equation.3">
                  <p:embed/>
                </p:oleObj>
              </mc:Choice>
              <mc:Fallback>
                <p:oleObj name="Формула" r:id="rId17" imgW="2933700" imgH="292100" progId="Equation.3">
                  <p:embed/>
                  <p:pic>
                    <p:nvPicPr>
                      <p:cNvPr id="0" name="Picture 88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589589"/>
                        <a:ext cx="65928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286000" y="333375"/>
            <a:ext cx="7239000" cy="647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>
                <a:ea typeface="MS PGothic" pitchFamily="34" charset="-128"/>
              </a:rPr>
              <a:t>  </a:t>
            </a:r>
            <a:r>
              <a:rPr lang="en-US" altLang="ja-JP" sz="2000">
                <a:ea typeface="MS PGothic" pitchFamily="34" charset="-128"/>
              </a:rPr>
              <a:t>  Master equations for the nucleon occupation numbers  and  Equation of motion for the relative distance </a:t>
            </a:r>
            <a:r>
              <a:rPr lang="ru-RU" altLang="ja-JP" sz="2000"/>
              <a:t> </a:t>
            </a:r>
            <a:r>
              <a:rPr lang="en-US" sz="2000"/>
              <a:t>  </a:t>
            </a:r>
            <a:endParaRPr lang="ru-RU" altLang="ja-JP" sz="2000"/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8401050" y="1341439"/>
          <a:ext cx="10302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Формула" r:id="rId19" imgW="508000" imgH="241300" progId="Equation.3">
                  <p:embed/>
                </p:oleObj>
              </mc:Choice>
              <mc:Fallback>
                <p:oleObj name="Формула" r:id="rId19" imgW="508000" imgH="241300" progId="Equation.3">
                  <p:embed/>
                  <p:pic>
                    <p:nvPicPr>
                      <p:cNvPr id="0" name="Picture 88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0" y="1341439"/>
                        <a:ext cx="1030288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519738" y="1484313"/>
            <a:ext cx="44275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(5)</a:t>
            </a:r>
            <a:endParaRPr lang="en-US"/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5969000" y="3384550"/>
          <a:ext cx="254000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Формула" r:id="rId21" imgW="253365" imgH="88900" progId="Equation.3">
                  <p:embed/>
                </p:oleObj>
              </mc:Choice>
              <mc:Fallback>
                <p:oleObj name="Формула" r:id="rId21" imgW="253365" imgH="88900" progId="Equation.3">
                  <p:embed/>
                  <p:pic>
                    <p:nvPicPr>
                      <p:cNvPr id="0" name="Picture 88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384550"/>
                        <a:ext cx="254000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5519738" y="2349500"/>
            <a:ext cx="44275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(6)</a:t>
            </a:r>
            <a:endParaRPr lang="en-US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9120188" y="3429000"/>
            <a:ext cx="44275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(7)</a:t>
            </a:r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9191625" y="4292600"/>
            <a:ext cx="44275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(8)</a:t>
            </a:r>
            <a:endParaRPr lang="en-US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9191625" y="5013325"/>
            <a:ext cx="44275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(9)</a:t>
            </a:r>
            <a:endParaRPr lang="en-U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928813" y="6237288"/>
            <a:ext cx="537442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. </a:t>
            </a:r>
            <a:r>
              <a:rPr lang="en-US" altLang="ja-JP">
                <a:solidFill>
                  <a:srgbClr val="990000"/>
                </a:solidFill>
                <a:ea typeface="MS PGothic" pitchFamily="34" charset="-128"/>
              </a:rPr>
              <a:t>G.G. Adamian, et al. Phys. Rev. C</a:t>
            </a:r>
            <a:r>
              <a:rPr lang="en-US" altLang="ja-JP" b="1">
                <a:solidFill>
                  <a:srgbClr val="990000"/>
                </a:solidFill>
                <a:ea typeface="MS PGothic" pitchFamily="34" charset="-128"/>
              </a:rPr>
              <a:t>53,  </a:t>
            </a:r>
            <a:r>
              <a:rPr lang="en-US" altLang="ja-JP">
                <a:solidFill>
                  <a:srgbClr val="990000"/>
                </a:solidFill>
                <a:ea typeface="MS PGothic" pitchFamily="34" charset="-128"/>
              </a:rPr>
              <a:t> (1996) p.871-879</a:t>
            </a:r>
            <a:endParaRPr lang="en-US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236" y="130623"/>
            <a:ext cx="8229600" cy="6012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Solutions for the density matrixes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79576" y="6181206"/>
                <a:ext cx="32884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ℏ</m:t>
                    </m:r>
                  </m:oMath>
                </a14:m>
                <a:r>
                  <a:rPr lang="en-US" sz="2400" dirty="0"/>
                  <a:t>  </a:t>
                </a:r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6181206"/>
                <a:ext cx="3288464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7" t="-25" r="-14220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76" y="845154"/>
            <a:ext cx="6410325" cy="2482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11" y="2996953"/>
            <a:ext cx="6572250" cy="1476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1" y="4581128"/>
            <a:ext cx="557212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Time evolution of the occupation numbers of protons and neutrons in interacting nuclei.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5186016"/>
            <a:ext cx="8229600" cy="7191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  This is equilibrium occupation number.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577" y="1772817"/>
            <a:ext cx="7115175" cy="267652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797249" y="4444950"/>
          <a:ext cx="55260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Equation" r:id="rId2" imgW="65532000" imgH="8534400" progId="Equation.DSMT4">
                  <p:embed/>
                </p:oleObj>
              </mc:Choice>
              <mc:Fallback>
                <p:oleObj name="Equation" r:id="rId2" imgW="65532000" imgH="8534400" progId="Equation.DSMT4">
                  <p:embed/>
                  <p:pic>
                    <p:nvPicPr>
                      <p:cNvPr id="0" name="Picture 8909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97249" y="4444950"/>
                        <a:ext cx="5526088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08" y="85725"/>
            <a:ext cx="10515600" cy="72154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110" dirty="0" smtClean="0">
                <a:solidFill>
                  <a:srgbClr val="3858F8"/>
                </a:solidFill>
              </a:rPr>
              <a:t>Main reaction channels of the heavy ion collisions</a:t>
            </a:r>
            <a:endParaRPr lang="en-US" sz="3110" dirty="0" smtClean="0">
              <a:solidFill>
                <a:srgbClr val="3858F8"/>
              </a:solidFill>
            </a:endParaRPr>
          </a:p>
        </p:txBody>
      </p:sp>
      <p:pic>
        <p:nvPicPr>
          <p:cNvPr id="25" name="Объект 2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8616062" y="1449165"/>
            <a:ext cx="4948509" cy="193467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945515"/>
            <a:ext cx="9655476" cy="576389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93479" y="3851918"/>
            <a:ext cx="238896" cy="236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59338" y="3945672"/>
            <a:ext cx="804021" cy="803011"/>
          </a:xfrm>
          <a:prstGeom prst="ellipse">
            <a:avLst/>
          </a:prstGeom>
          <a:solidFill>
            <a:srgbClr val="0CAC1B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7453525">
            <a:off x="896688" y="3765950"/>
            <a:ext cx="1097280" cy="1188720"/>
          </a:xfrm>
          <a:prstGeom prst="arc">
            <a:avLst/>
          </a:prstGeom>
          <a:ln w="28575">
            <a:solidFill>
              <a:srgbClr val="0099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51083" y="3970219"/>
            <a:ext cx="484199" cy="13939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 rot="2862121">
            <a:off x="2365397" y="2914521"/>
            <a:ext cx="223545" cy="904873"/>
          </a:xfrm>
          <a:prstGeom prst="downArrow">
            <a:avLst>
              <a:gd name="adj1" fmla="val 50000"/>
              <a:gd name="adj2" fmla="val 14422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227" y="3111893"/>
            <a:ext cx="172021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Incomplete fusion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4939" y="5336936"/>
            <a:ext cx="478603" cy="4174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42423" y="5594274"/>
            <a:ext cx="516703" cy="4199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380000">
            <a:off x="1042035" y="4911725"/>
            <a:ext cx="180340" cy="5473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-2400000">
            <a:off x="1960245" y="4897120"/>
            <a:ext cx="146050" cy="57213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6695" y="5326733"/>
            <a:ext cx="779263" cy="747898"/>
          </a:xfrm>
          <a:prstGeom prst="ellipse">
            <a:avLst/>
          </a:prstGeom>
          <a:solidFill>
            <a:srgbClr val="0CAC1B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85128" y="6153878"/>
            <a:ext cx="158094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70695" y="5700682"/>
            <a:ext cx="158094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29351" y="6159124"/>
            <a:ext cx="158094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867475" y="6382372"/>
            <a:ext cx="194760" cy="2010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29504" y="5880069"/>
            <a:ext cx="318910" cy="134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915798" y="6390765"/>
            <a:ext cx="179762" cy="1992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6379" y="58319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982602" y="603467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388705" y="6077576"/>
            <a:ext cx="116092" cy="2544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0202" y="5754380"/>
            <a:ext cx="221050" cy="25561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0202" y="415090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</a:t>
            </a:r>
            <a:r>
              <a:rPr lang="en-US" sz="2400" baseline="-25000" dirty="0" smtClean="0"/>
              <a:t>ICN</a:t>
            </a:r>
            <a:endParaRPr lang="ru-RU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43531" y="425360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E*</a:t>
            </a:r>
            <a:r>
              <a:rPr lang="en-US" sz="2400" baseline="-25000" dirty="0" smtClean="0">
                <a:solidFill>
                  <a:srgbClr val="FF0000"/>
                </a:solidFill>
              </a:rPr>
              <a:t>ICN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9555" y="3481705"/>
            <a:ext cx="3398520" cy="317944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8"/>
          <p:cNvSpPr/>
          <p:nvPr/>
        </p:nvSpPr>
        <p:spPr>
          <a:xfrm rot="5933524">
            <a:off x="769688" y="3720230"/>
            <a:ext cx="1097280" cy="1188720"/>
          </a:xfrm>
          <a:prstGeom prst="arc">
            <a:avLst/>
          </a:prstGeom>
          <a:ln w="28575">
            <a:solidFill>
              <a:srgbClr val="0099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86065" y="3186462"/>
            <a:ext cx="4980088" cy="666988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8863393" y="3598764"/>
            <a:ext cx="2439423" cy="58505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362299" y="2200521"/>
            <a:ext cx="4728017" cy="779279"/>
          </a:xfrm>
          <a:prstGeom prst="straightConnector1">
            <a:avLst/>
          </a:prstGeom>
          <a:ln w="412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362299" y="1750215"/>
            <a:ext cx="4456497" cy="450306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583680" y="1459565"/>
            <a:ext cx="4687503" cy="152400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036483" y="4445391"/>
            <a:ext cx="2165684" cy="1407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72999" y="5098837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48</a:t>
            </a:r>
            <a:r>
              <a:rPr lang="en-US" dirty="0" smtClean="0">
                <a:solidFill>
                  <a:srgbClr val="FF0000"/>
                </a:solidFill>
              </a:rPr>
              <a:t>Ca+</a:t>
            </a:r>
            <a:r>
              <a:rPr lang="en-US" baseline="30000" dirty="0" smtClean="0">
                <a:solidFill>
                  <a:srgbClr val="FF0000"/>
                </a:solidFill>
              </a:rPr>
              <a:t>248</a:t>
            </a:r>
            <a:r>
              <a:rPr lang="en-US" dirty="0" smtClean="0">
                <a:solidFill>
                  <a:srgbClr val="FF0000"/>
                </a:solidFill>
              </a:rPr>
              <a:t>Cm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82225" y="540960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(A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+A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)/2=148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83987" y="5860010"/>
            <a:ext cx="147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Flerov</a:t>
            </a:r>
            <a:r>
              <a:rPr lang="en-US" dirty="0" smtClean="0">
                <a:solidFill>
                  <a:srgbClr val="FF0000"/>
                </a:solidFill>
              </a:rPr>
              <a:t> Lab.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JINR, </a:t>
            </a:r>
            <a:r>
              <a:rPr lang="en-US" dirty="0" err="1" smtClean="0">
                <a:solidFill>
                  <a:srgbClr val="FF0000"/>
                </a:solidFill>
              </a:rPr>
              <a:t>Dubna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Calculation of the physical quantities characterizing multinucleon transfer reactions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164026"/>
            <a:ext cx="6696744" cy="535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D09B-8270-404D-B765-9AA8DF022F71}" type="slidenum">
              <a:rPr lang="ja-JP" altLang="ru-RU"/>
            </a:fld>
            <a:endParaRPr lang="ru-RU" altLang="ja-JP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774826" y="908050"/>
          <a:ext cx="84931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Формула" r:id="rId1" imgW="5130800" imgH="520700" progId="Equation.3">
                  <p:embed/>
                </p:oleObj>
              </mc:Choice>
              <mc:Fallback>
                <p:oleObj name="Формула" r:id="rId1" imgW="5130800" imgH="520700" progId="Equation.3">
                  <p:embed/>
                  <p:pic>
                    <p:nvPicPr>
                      <p:cNvPr id="0" name="Picture 90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908050"/>
                        <a:ext cx="84931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079876" y="188914"/>
            <a:ext cx="270144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accent2"/>
                </a:solidFill>
                <a:ea typeface="MS PGothic" pitchFamily="34" charset="-128"/>
              </a:rPr>
              <a:t>Friction  coefficients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524001" y="283475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1847850" y="2349500"/>
          <a:ext cx="813593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Формула" r:id="rId3" imgW="5041900" imgH="533400" progId="Equation.3">
                  <p:embed/>
                </p:oleObj>
              </mc:Choice>
              <mc:Fallback>
                <p:oleObj name="Формула" r:id="rId3" imgW="5041900" imgH="533400" progId="Equation.3">
                  <p:embed/>
                  <p:pic>
                    <p:nvPicPr>
                      <p:cNvPr id="0" name="Picture 90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349500"/>
                        <a:ext cx="8135938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5" name="Picture 9" descr="spstates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19288" y="3500438"/>
            <a:ext cx="4533900" cy="3143250"/>
          </a:xfrm>
          <a:noFill/>
        </p:spPr>
      </p:pic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6167439" y="3531564"/>
            <a:ext cx="3889375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altLang="ja-JP" sz="2000" i="1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en-US" altLang="ja-JP" sz="2000" i="1" baseline="-30000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</a:rPr>
              <a:t>j</a:t>
            </a:r>
            <a:r>
              <a:rPr lang="en-US" altLang="ja-JP" sz="2000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  <a:sym typeface="Symbol" pitchFamily="18" charset="2"/>
              </a:rPr>
              <a:t> and </a:t>
            </a:r>
            <a:r>
              <a:rPr lang="en-US" altLang="ja-JP" sz="2000" i="1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en-US" altLang="ja-JP" sz="2000" i="1" baseline="-30000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</a:rPr>
              <a:t>k</a:t>
            </a:r>
            <a:r>
              <a:rPr lang="en-US" altLang="ja-JP" sz="2000" i="1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  <a:sym typeface="Symbol" pitchFamily="18" charset="2"/>
              </a:rPr>
              <a:t>  </a:t>
            </a:r>
            <a:r>
              <a:rPr lang="en-US" altLang="ja-JP" sz="2000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  <a:sym typeface="Symbol" pitchFamily="18" charset="2"/>
              </a:rPr>
              <a:t>are single particle energies of components of </a:t>
            </a:r>
            <a:r>
              <a:rPr lang="en-US" altLang="ja-JP" sz="2000" dirty="0" err="1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  <a:sym typeface="Symbol" pitchFamily="18" charset="2"/>
              </a:rPr>
              <a:t>dinuclear</a:t>
            </a:r>
            <a:r>
              <a:rPr lang="en-US" altLang="ja-JP" sz="2000" dirty="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  <a:sym typeface="Symbol" pitchFamily="18" charset="2"/>
              </a:rPr>
              <a:t> system;</a:t>
            </a:r>
            <a:endParaRPr lang="ru-RU" altLang="ja-JP" sz="2000" i="1" dirty="0">
              <a:ea typeface="ＭＳ 明朝" pitchFamily="49" charset="-128"/>
              <a:cs typeface="Times New Roman" panose="02020603050405020304" pitchFamily="18" charset="0"/>
              <a:sym typeface="Symbol" pitchFamily="18" charset="2"/>
            </a:endParaRPr>
          </a:p>
          <a:p>
            <a:pPr algn="l" eaLnBrk="0" hangingPunct="0"/>
            <a:endParaRPr lang="ru-RU" altLang="ja-JP" sz="2000" i="1" dirty="0">
              <a:latin typeface="Times New Roman" panose="02020603050405020304" pitchFamily="18" charset="0"/>
              <a:ea typeface="ＭＳ 明朝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6958014" y="4208182"/>
          <a:ext cx="1265237" cy="59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Формула" r:id="rId6" imgW="622300" imgH="241300" progId="Equation.3">
                  <p:embed/>
                </p:oleObj>
              </mc:Choice>
              <mc:Fallback>
                <p:oleObj name="Формула" r:id="rId6" imgW="622300" imgH="241300" progId="Equation.3">
                  <p:embed/>
                  <p:pic>
                    <p:nvPicPr>
                      <p:cNvPr id="0" name="Picture 90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4" y="4208182"/>
                        <a:ext cx="1265237" cy="598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580064" y="4797425"/>
            <a:ext cx="5087937" cy="825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altLang="ja-JP" sz="1600" baseline="-3000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</a:rPr>
              <a:t>  </a:t>
            </a:r>
            <a:r>
              <a:rPr lang="en-US" altLang="ja-JP" sz="160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</a:rPr>
              <a:t>is  a width  of the excited  single-particle  states</a:t>
            </a:r>
            <a:endParaRPr lang="ru-RU" altLang="ja-JP" sz="1600">
              <a:ea typeface="ＭＳ 明朝" pitchFamily="49" charset="-128"/>
              <a:cs typeface="Times New Roman" panose="02020603050405020304" pitchFamily="18" charset="0"/>
            </a:endParaRPr>
          </a:p>
          <a:p>
            <a:pPr algn="l" eaLnBrk="0" hangingPunct="0"/>
            <a:r>
              <a:rPr lang="en-US" altLang="ja-JP" sz="1600">
                <a:latin typeface="Times New Roman" panose="02020603050405020304" pitchFamily="18" charset="0"/>
                <a:ea typeface="ＭＳ 明朝" pitchFamily="49" charset="-128"/>
                <a:cs typeface="Times New Roman" panose="02020603050405020304" pitchFamily="18" charset="0"/>
              </a:rPr>
              <a:t> due to residual interaction between nucleons.</a:t>
            </a:r>
            <a:endParaRPr lang="ru-RU" altLang="ja-JP" sz="1600"/>
          </a:p>
          <a:p>
            <a:pPr algn="l" eaLnBrk="0" hangingPunct="0"/>
            <a:endParaRPr lang="ru-RU" altLang="ja-JP" sz="1600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4889501" y="5875339"/>
            <a:ext cx="4600105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G.G. Adamian,  et al. Phys. Rev</a:t>
            </a:r>
            <a:r>
              <a:rPr lang="ru-RU" altLang="ja-JP" sz="1400">
                <a:solidFill>
                  <a:srgbClr val="990000"/>
                </a:solidFill>
              </a:rPr>
              <a:t>.  </a:t>
            </a:r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C</a:t>
            </a:r>
            <a:r>
              <a:rPr lang="ru-RU" altLang="ja-JP" sz="1400" b="1">
                <a:solidFill>
                  <a:srgbClr val="990000"/>
                </a:solidFill>
              </a:rPr>
              <a:t>56 </a:t>
            </a:r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No</a:t>
            </a:r>
            <a:r>
              <a:rPr lang="ru-RU" altLang="ja-JP" sz="1400">
                <a:solidFill>
                  <a:srgbClr val="990000"/>
                </a:solidFill>
              </a:rPr>
              <a:t>.2,  (1997) </a:t>
            </a:r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p</a:t>
            </a:r>
            <a:r>
              <a:rPr lang="ru-RU" altLang="ja-JP" sz="1400">
                <a:solidFill>
                  <a:srgbClr val="990000"/>
                </a:solidFill>
              </a:rPr>
              <a:t>.373-380</a:t>
            </a:r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 </a:t>
            </a:r>
            <a:endParaRPr lang="en-US" sz="14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724" y="23143"/>
            <a:ext cx="8229600" cy="6695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Width of the single-particle excited  states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07569" y="1325270"/>
            <a:ext cx="7938683" cy="326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07568" y="1420868"/>
                <a:ext cx="1069848" cy="856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2400" i="1" baseline="-2500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1420868"/>
                <a:ext cx="1069848" cy="856004"/>
              </a:xfrm>
              <a:prstGeom prst="rect">
                <a:avLst/>
              </a:prstGeom>
              <a:blipFill rotWithShape="1">
                <a:blip r:embed="rId2"/>
                <a:stretch>
                  <a:fillRect l="-29" t="-44" r="17" b="-375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42492" y="825951"/>
            <a:ext cx="637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A. </a:t>
            </a:r>
            <a:r>
              <a:rPr lang="en-US" sz="2400" dirty="0" err="1"/>
              <a:t>Nasirov</a:t>
            </a:r>
            <a:r>
              <a:rPr lang="en-US" sz="2400" dirty="0"/>
              <a:t> et al, </a:t>
            </a:r>
            <a:r>
              <a:rPr lang="en-US" sz="2400" dirty="0" err="1"/>
              <a:t>Nucl</a:t>
            </a:r>
            <a:r>
              <a:rPr lang="en-US" sz="2400" dirty="0"/>
              <a:t>. Phys. A 759 (2005) 342–369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1663" y="6244962"/>
            <a:ext cx="728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Pines, P. </a:t>
            </a:r>
            <a:r>
              <a:rPr lang="en-US" dirty="0" err="1"/>
              <a:t>Noziéres</a:t>
            </a:r>
            <a:r>
              <a:rPr lang="en-US" dirty="0"/>
              <a:t>, Theory of Quantum Liquids, Benjamin, New York, 1966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7568" y="4806553"/>
                <a:ext cx="59359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/>
                  <a:t> is         excitation energy and mass number </a:t>
                </a:r>
                <a:endParaRPr lang="en-US" sz="2400" dirty="0"/>
              </a:p>
              <a:p>
                <a:r>
                  <a:rPr lang="en-US" sz="2400" dirty="0"/>
                  <a:t>             of the fragment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4806553"/>
                <a:ext cx="593598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-15880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43672" y="4839544"/>
                <a:ext cx="630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4839544"/>
                <a:ext cx="63062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7" t="-45" r="-12409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703389" y="1"/>
            <a:ext cx="8785225" cy="1412875"/>
          </a:xfrm>
          <a:solidFill>
            <a:srgbClr val="EAFD79"/>
          </a:solidFill>
        </p:spPr>
        <p:txBody>
          <a:bodyPr/>
          <a:lstStyle/>
          <a:p>
            <a:r>
              <a:rPr lang="en-US" sz="2600"/>
              <a:t>Constants of the effective nucleon-nucleon interaction (Migdal forces) </a:t>
            </a:r>
            <a:endParaRPr lang="ru-RU" sz="260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1774826" y="1600200"/>
            <a:ext cx="8435975" cy="45656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CC99A-9731-4EDE-AD7C-81D463DCFC45}" type="slidenum">
              <a:rPr lang="ja-JP" altLang="ru-RU" smtClean="0"/>
            </a:fld>
            <a:endParaRPr lang="ru-RU" altLang="ja-JP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85253" y="1678775"/>
            <a:ext cx="91440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1" y="5805489"/>
            <a:ext cx="60801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89" y="6165851"/>
            <a:ext cx="55213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EAB-41C4-4E5A-94C0-1E6C8567274D}" type="slidenum">
              <a:rPr lang="ja-JP" altLang="ru-RU"/>
            </a:fld>
            <a:endParaRPr lang="ru-RU" altLang="ja-JP"/>
          </a:p>
        </p:txBody>
      </p:sp>
      <p:pic>
        <p:nvPicPr>
          <p:cNvPr id="37892" name="Picture 4" descr="1fr-yamaj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47850" y="1398588"/>
            <a:ext cx="4895850" cy="4692650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941388"/>
          </a:xfrm>
        </p:spPr>
        <p:txBody>
          <a:bodyPr/>
          <a:lstStyle/>
          <a:p>
            <a:r>
              <a:rPr lang="en-US" altLang="ja-JP" sz="2400" dirty="0">
                <a:ea typeface="MS PGothic" pitchFamily="34" charset="-128"/>
              </a:rPr>
              <a:t>Comparison of the friction coefficients calculated by the different methods</a:t>
            </a:r>
            <a:endParaRPr lang="ru-RU" altLang="ja-JP" sz="2400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608889" y="1773238"/>
            <a:ext cx="2587625" cy="3603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ja-JP" altLang="ru-RU" sz="1600" dirty="0">
                <a:ea typeface="MS PGothic" pitchFamily="34" charset="-128"/>
              </a:rPr>
              <a:t>-- </a:t>
            </a:r>
            <a:r>
              <a:rPr lang="en-US" altLang="ja-JP" sz="1600" dirty="0">
                <a:ea typeface="MS PGothic" pitchFamily="34" charset="-128"/>
              </a:rPr>
              <a:t>Gross</a:t>
            </a:r>
            <a:r>
              <a:rPr lang="en-US" sz="1600" dirty="0"/>
              <a:t>-</a:t>
            </a:r>
            <a:r>
              <a:rPr lang="en-US" sz="1600" dirty="0" err="1"/>
              <a:t>Kalinovski</a:t>
            </a:r>
            <a:r>
              <a:rPr lang="ru-RU" altLang="ja-JP" sz="2000" dirty="0"/>
              <a:t>      </a:t>
            </a:r>
            <a:endParaRPr lang="ru-RU" altLang="ja-JP" sz="2000" dirty="0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7175500" y="1844676"/>
            <a:ext cx="241300" cy="1952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743700" y="2368551"/>
            <a:ext cx="35433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400">
                <a:ea typeface="MS PGothic" pitchFamily="34" charset="-128"/>
              </a:rPr>
              <a:t>Solid line</a:t>
            </a:r>
            <a:r>
              <a:rPr lang="ru-RU" altLang="ja-JP" sz="1400"/>
              <a:t> –</a:t>
            </a:r>
            <a:r>
              <a:rPr lang="en-US" altLang="ja-JP" sz="1400">
                <a:ea typeface="MS PGothic" pitchFamily="34" charset="-128"/>
              </a:rPr>
              <a:t> semi-microscopic method</a:t>
            </a:r>
            <a:r>
              <a:rPr lang="ru-RU" altLang="ja-JP"/>
              <a:t> </a:t>
            </a:r>
            <a:r>
              <a:rPr lang="ru-RU" altLang="ja-JP" sz="1400"/>
              <a:t> </a:t>
            </a:r>
            <a:endParaRPr lang="ru-RU" altLang="ja-JP" sz="1400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672263" y="3284538"/>
            <a:ext cx="1871662" cy="12311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400">
                <a:ea typeface="MS PGothic" pitchFamily="34" charset="-128"/>
              </a:rPr>
              <a:t>Long dashed</a:t>
            </a:r>
            <a:r>
              <a:rPr lang="ru-RU" altLang="ja-JP" sz="1400"/>
              <a:t> __ </a:t>
            </a:r>
            <a:endParaRPr lang="ru-RU" altLang="ja-JP" sz="1400"/>
          </a:p>
          <a:p>
            <a:pPr algn="l"/>
            <a:endParaRPr lang="ru-RU" altLang="ja-JP" sz="1400"/>
          </a:p>
          <a:p>
            <a:pPr algn="l"/>
            <a:r>
              <a:rPr lang="en-US" altLang="ja-JP" sz="1400">
                <a:ea typeface="MS PGothic" pitchFamily="34" charset="-128"/>
              </a:rPr>
              <a:t>Short dashed</a:t>
            </a:r>
            <a:r>
              <a:rPr lang="ru-RU" altLang="ja-JP" sz="1400"/>
              <a:t>.- - </a:t>
            </a:r>
            <a:endParaRPr lang="ru-RU" altLang="ja-JP"/>
          </a:p>
          <a:p>
            <a:pPr algn="l"/>
            <a:endParaRPr lang="ru-RU" altLang="ja-JP"/>
          </a:p>
          <a:p>
            <a:pPr algn="l"/>
            <a:r>
              <a:rPr lang="en-US" altLang="ja-JP" sz="1400">
                <a:ea typeface="MS PGothic" pitchFamily="34" charset="-128"/>
              </a:rPr>
              <a:t>    Dotted</a:t>
            </a:r>
            <a:r>
              <a:rPr lang="ru-RU" altLang="ja-JP" sz="1400"/>
              <a:t> ….</a:t>
            </a:r>
            <a:endParaRPr lang="ru-RU" altLang="ja-JP" sz="140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8112125" y="3284538"/>
            <a:ext cx="2305050" cy="144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400">
                <a:ea typeface="MS PGothic" pitchFamily="34" charset="-128"/>
              </a:rPr>
              <a:t>Temperature</a:t>
            </a:r>
            <a:r>
              <a:rPr lang="ru-RU" altLang="ja-JP" sz="1400"/>
              <a:t>= 2  МэВ </a:t>
            </a:r>
            <a:endParaRPr lang="ru-RU" altLang="ja-JP" sz="1400"/>
          </a:p>
          <a:p>
            <a:pPr algn="l"/>
            <a:endParaRPr lang="ru-RU" altLang="ja-JP" sz="1400"/>
          </a:p>
          <a:p>
            <a:pPr algn="l"/>
            <a:r>
              <a:rPr lang="en-US" altLang="ja-JP" sz="1400">
                <a:ea typeface="MS PGothic" pitchFamily="34" charset="-128"/>
              </a:rPr>
              <a:t>Temperature</a:t>
            </a:r>
            <a:r>
              <a:rPr lang="ru-RU" altLang="ja-JP" sz="1400"/>
              <a:t> = 1  МэВ</a:t>
            </a:r>
            <a:endParaRPr lang="ru-RU" altLang="ja-JP" sz="1400"/>
          </a:p>
          <a:p>
            <a:pPr algn="l"/>
            <a:endParaRPr lang="ru-RU" altLang="ja-JP"/>
          </a:p>
          <a:p>
            <a:pPr algn="l"/>
            <a:r>
              <a:rPr lang="en-US" altLang="ja-JP" sz="1400">
                <a:ea typeface="MS PGothic" pitchFamily="34" charset="-128"/>
              </a:rPr>
              <a:t>Temperature</a:t>
            </a:r>
            <a:r>
              <a:rPr lang="ru-RU" altLang="ja-JP" sz="1400"/>
              <a:t> = 0.5 МэВ</a:t>
            </a:r>
            <a:endParaRPr lang="ru-RU" altLang="ja-JP" sz="1400"/>
          </a:p>
          <a:p>
            <a:pPr algn="l"/>
            <a:endParaRPr lang="ja-JP" altLang="ru-RU" sz="1400">
              <a:ea typeface="MS PGothic" pitchFamily="34" charset="-128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934200" y="2924176"/>
            <a:ext cx="3429000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Linear response theory by Yamaji</a:t>
            </a:r>
            <a:r>
              <a:rPr lang="ru-RU" altLang="ja-JP" sz="2000"/>
              <a:t>     </a:t>
            </a:r>
            <a:endParaRPr lang="ru-RU" altLang="ja-JP" sz="2000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7135813" y="5013325"/>
            <a:ext cx="3395662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Phys. Rev</a:t>
            </a:r>
            <a:r>
              <a:rPr lang="ru-RU" altLang="ja-JP" sz="1400">
                <a:solidFill>
                  <a:srgbClr val="990000"/>
                </a:solidFill>
              </a:rPr>
              <a:t>.  </a:t>
            </a:r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C</a:t>
            </a:r>
            <a:r>
              <a:rPr lang="ru-RU" altLang="ja-JP" sz="1400" b="1">
                <a:solidFill>
                  <a:srgbClr val="990000"/>
                </a:solidFill>
              </a:rPr>
              <a:t>56 </a:t>
            </a:r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No</a:t>
            </a:r>
            <a:r>
              <a:rPr lang="ru-RU" altLang="ja-JP" sz="1400">
                <a:solidFill>
                  <a:srgbClr val="990000"/>
                </a:solidFill>
              </a:rPr>
              <a:t>.2,  (1997) </a:t>
            </a:r>
            <a:r>
              <a:rPr lang="en-US" altLang="ja-JP" sz="1400">
                <a:solidFill>
                  <a:srgbClr val="990000"/>
                </a:solidFill>
                <a:ea typeface="MS PGothic" pitchFamily="34" charset="-128"/>
              </a:rPr>
              <a:t>p</a:t>
            </a:r>
            <a:r>
              <a:rPr lang="ru-RU" altLang="ja-JP" sz="1400">
                <a:solidFill>
                  <a:srgbClr val="990000"/>
                </a:solidFill>
              </a:rPr>
              <a:t>.373-380</a:t>
            </a:r>
            <a:endParaRPr lang="en-US" sz="14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53340"/>
            <a:ext cx="10515600" cy="978535"/>
          </a:xfrm>
          <a:solidFill>
            <a:srgbClr val="FFFF00"/>
          </a:solidFill>
        </p:spPr>
        <p:txBody>
          <a:bodyPr>
            <a:normAutofit fontScale="90000"/>
          </a:bodyPr>
          <a:p>
            <a:r>
              <a:rPr lang="ru-RU" altLang="x-none" sz="2665">
                <a:solidFill>
                  <a:schemeClr val="accent2">
                    <a:lumMod val="75000"/>
                  </a:schemeClr>
                </a:solidFill>
              </a:rPr>
              <a:t>Association of the different mechanisms of the reaction channels with potential energy surface of the dinuclear system formed at capture. </a:t>
            </a:r>
            <a:endParaRPr lang="ru-RU" altLang="x-none" sz="2665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3A7CAA-4444-48BC-934F-C1E540868ECE}" type="slidenum">
              <a:rPr lang="ru-RU" smtClean="0"/>
            </a:fld>
            <a:endParaRPr lang="ru-RU"/>
          </a:p>
        </p:txBody>
      </p:sp>
      <p:pic>
        <p:nvPicPr>
          <p:cNvPr id="6" name="Picture 5" descr="PESL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0730" y="1160145"/>
            <a:ext cx="8918575" cy="501713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1146810"/>
            <a:ext cx="7342505" cy="4954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Reactions leading to synthesis of </a:t>
            </a:r>
            <a:r>
              <a:rPr lang="en-US" dirty="0" err="1" smtClean="0">
                <a:solidFill>
                  <a:srgbClr val="0070C0"/>
                </a:solidFill>
              </a:rPr>
              <a:t>superheavy</a:t>
            </a:r>
            <a:r>
              <a:rPr lang="en-US" dirty="0" smtClean="0">
                <a:solidFill>
                  <a:srgbClr val="0070C0"/>
                </a:solidFill>
              </a:rPr>
              <a:t> elements.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214312"/>
            <a:ext cx="10903424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Quasifission</a:t>
            </a:r>
            <a:r>
              <a:rPr lang="en-US" sz="2800" dirty="0" smtClean="0"/>
              <a:t> </a:t>
            </a:r>
            <a:r>
              <a:rPr lang="en-US" sz="2800" dirty="0"/>
              <a:t>and fusion-fission in reactions with massive nuclei: Comparison of reactions leading to the Z = 120 </a:t>
            </a:r>
            <a:r>
              <a:rPr lang="en-US" sz="2800" dirty="0" smtClean="0"/>
              <a:t>element </a:t>
            </a:r>
            <a:br>
              <a:rPr lang="en-US" sz="2800" dirty="0" smtClean="0"/>
            </a:br>
            <a:r>
              <a:rPr lang="en-US" sz="2800" dirty="0" smtClean="0"/>
              <a:t>A.K. Nasirov, </a:t>
            </a:r>
            <a:r>
              <a:rPr lang="en-US" sz="2800" i="1" dirty="0" smtClean="0"/>
              <a:t>et al</a:t>
            </a:r>
            <a:r>
              <a:rPr lang="en-US" sz="2800" dirty="0" smtClean="0"/>
              <a:t>. Phys. Rev. </a:t>
            </a:r>
            <a:r>
              <a:rPr lang="en-US" sz="2800" dirty="0"/>
              <a:t>C 79, 024606 (2009</a:t>
            </a:r>
            <a:r>
              <a:rPr lang="en-US" sz="2800" dirty="0" smtClean="0"/>
              <a:t>).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4" y="1615265"/>
            <a:ext cx="8037394" cy="53582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AA-4444-48BC-934F-C1E540868ECE}" type="slidenum">
              <a:rPr lang="ru-RU" smtClean="0"/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93355" y="2158365"/>
            <a:ext cx="2060575" cy="11988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+mn-ea"/>
              </a:rPr>
              <a:t>50Ti + 249Cf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54Cr + 248Cm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highlight>
                  <a:srgbClr val="0000FF"/>
                </a:highlight>
              </a:rPr>
              <a:t>58Fe </a:t>
            </a:r>
            <a:r>
              <a:rPr lang="en-US" dirty="0">
                <a:solidFill>
                  <a:srgbClr val="FFFF00"/>
                </a:solidFill>
                <a:highlight>
                  <a:srgbClr val="0000FF"/>
                </a:highlight>
              </a:rPr>
              <a:t>+ 244Pu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64Ni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+ 238U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276215" y="2621280"/>
            <a:ext cx="2320290" cy="10795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76215" y="2736850"/>
            <a:ext cx="2404745" cy="147955"/>
          </a:xfrm>
          <a:prstGeom prst="straightConnector1">
            <a:avLst/>
          </a:prstGeom>
          <a:ln w="22225">
            <a:solidFill>
              <a:srgbClr val="3858F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62905" y="2916555"/>
            <a:ext cx="2197100" cy="221615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/>
          <p:nvPr/>
        </p:nvGraphicFramePr>
        <p:xfrm>
          <a:off x="7187565" y="3531870"/>
          <a:ext cx="441515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575"/>
                <a:gridCol w="1256665"/>
                <a:gridCol w="1478915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ru-RU" dirty="0"/>
                    </a:p>
                    <a:p>
                      <a:pPr>
                        <a:buNone/>
                      </a:pPr>
                      <a:r>
                        <a:rPr lang="en-US" altLang="ru-RU" dirty="0"/>
                        <a:t>Reactions</a:t>
                      </a:r>
                      <a:endParaRPr lang="en-US" alt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</a:t>
                      </a:r>
                      <a:r>
                        <a:rPr lang="en-US" baseline="-25000"/>
                        <a:t>c.m.</a:t>
                      </a:r>
                      <a:r>
                        <a:rPr lang="en-US"/>
                        <a:t>(MeV)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Evaporation residues cross section (pb)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50Ti  + 249Cf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       225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 4 </a:t>
                      </a:r>
                      <a:r>
                        <a:rPr lang="en-US" sz="1800">
                          <a:sym typeface="+mn-ea"/>
                        </a:rPr>
                        <a:t>x 10</a:t>
                      </a:r>
                      <a:r>
                        <a:rPr lang="en-US" sz="1800" baseline="30000">
                          <a:sym typeface="+mn-ea"/>
                        </a:rPr>
                        <a:t>-2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54Cr + 248Cm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       236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 2 x 10</a:t>
                      </a:r>
                      <a:r>
                        <a:rPr lang="en-US" sz="1800" baseline="30000">
                          <a:sym typeface="+mn-ea"/>
                        </a:rPr>
                        <a:t>-3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58Fe + 244Pu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       252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 7 x 10</a:t>
                      </a:r>
                      <a:r>
                        <a:rPr lang="en-US" sz="1800" baseline="30000">
                          <a:sym typeface="+mn-ea"/>
                        </a:rPr>
                        <a:t>-4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64Ni + 238U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       275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 2 x 10</a:t>
                      </a:r>
                      <a:r>
                        <a:rPr lang="en-US" baseline="30000"/>
                        <a:t>-6</a:t>
                      </a:r>
                      <a:endParaRPr lang="en-US" baseline="3000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5107305" y="2367915"/>
            <a:ext cx="2584450" cy="137160"/>
          </a:xfrm>
          <a:prstGeom prst="straightConnector1">
            <a:avLst/>
          </a:prstGeom>
          <a:ln w="22225">
            <a:solidFill>
              <a:srgbClr val="0099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07305" y="2494915"/>
            <a:ext cx="10541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A0B52-D7D0-45A2-A7D2-83AF42AA83DC}" type="slidenum">
              <a:rPr lang="ja-JP" altLang="ru-RU" smtClean="0"/>
            </a:fld>
            <a:endParaRPr lang="ru-RU" altLang="ja-JP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0" y="2033173"/>
            <a:ext cx="6424979" cy="4573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90" y="1323110"/>
            <a:ext cx="5528720" cy="85912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25" y="340678"/>
            <a:ext cx="1209230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 in the cross sections of the evaporation residues of the same superheavy elements,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obtained </a:t>
            </a:r>
            <a:endParaRPr kumimoji="0" lang="ru-R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cold and hot fusion reactions,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shows the dependence of the fission barrier on neutron numbers. </a:t>
            </a:r>
            <a:endParaRPr kumimoji="0" lang="ru-R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245" y="1933814"/>
            <a:ext cx="5732780" cy="42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8879205" y="3643630"/>
            <a:ext cx="1199515" cy="1158875"/>
          </a:xfrm>
          <a:prstGeom prst="line">
            <a:avLst/>
          </a:prstGeom>
          <a:ln w="28575">
            <a:solidFill>
              <a:srgbClr val="003B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057640" y="3766820"/>
            <a:ext cx="1308100" cy="12846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4715" y="1288415"/>
            <a:ext cx="4562475" cy="6451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Fission barrier of the </a:t>
            </a:r>
            <a:r>
              <a:rPr lang="en-US" dirty="0" err="1" smtClean="0">
                <a:solidFill>
                  <a:srgbClr val="0070C0"/>
                </a:solidFill>
              </a:rPr>
              <a:t>superheavy</a:t>
            </a:r>
            <a:r>
              <a:rPr lang="en-US" dirty="0" smtClean="0">
                <a:solidFill>
                  <a:srgbClr val="0070C0"/>
                </a:solidFill>
              </a:rPr>
              <a:t> elements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as a function of their neutron numbers.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9573" y="4908161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48</a:t>
            </a:r>
            <a:r>
              <a:rPr lang="en-US" dirty="0" smtClean="0">
                <a:solidFill>
                  <a:srgbClr val="C00000"/>
                </a:solidFill>
              </a:rPr>
              <a:t>Ca+</a:t>
            </a:r>
            <a:r>
              <a:rPr lang="en-US" baseline="30000" dirty="0" smtClean="0">
                <a:solidFill>
                  <a:srgbClr val="C00000"/>
                </a:solidFill>
              </a:rPr>
              <a:t>232</a:t>
            </a:r>
            <a:r>
              <a:rPr lang="en-US" dirty="0" smtClean="0">
                <a:solidFill>
                  <a:srgbClr val="C00000"/>
                </a:solidFill>
              </a:rPr>
              <a:t>Th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1600" dirty="0" err="1" smtClean="0">
                <a:solidFill>
                  <a:srgbClr val="C00000"/>
                </a:solidFill>
              </a:rPr>
              <a:t>Nc</a:t>
            </a:r>
            <a:r>
              <a:rPr lang="en-US" sz="1600" dirty="0" smtClean="0">
                <a:solidFill>
                  <a:srgbClr val="C00000"/>
                </a:solidFill>
              </a:rPr>
              <a:t>=170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6312" y="3177144"/>
            <a:ext cx="12378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3BB0"/>
                </a:solidFill>
              </a:rPr>
              <a:t>64</a:t>
            </a:r>
            <a:r>
              <a:rPr lang="en-US" dirty="0" smtClean="0">
                <a:solidFill>
                  <a:srgbClr val="003BB0"/>
                </a:solidFill>
              </a:rPr>
              <a:t>Ni+</a:t>
            </a:r>
            <a:r>
              <a:rPr lang="en-US" baseline="30000" dirty="0" smtClean="0">
                <a:solidFill>
                  <a:srgbClr val="003BB0"/>
                </a:solidFill>
              </a:rPr>
              <a:t>208</a:t>
            </a:r>
            <a:r>
              <a:rPr lang="en-US" dirty="0" smtClean="0">
                <a:solidFill>
                  <a:srgbClr val="003BB0"/>
                </a:solidFill>
              </a:rPr>
              <a:t>Pb</a:t>
            </a:r>
            <a:r>
              <a:rPr lang="en-US" sz="1600" dirty="0" smtClean="0">
                <a:solidFill>
                  <a:srgbClr val="003BB0"/>
                </a:solidFill>
              </a:rPr>
              <a:t>, </a:t>
            </a:r>
            <a:endParaRPr lang="en-US" sz="1600" dirty="0" smtClean="0">
              <a:solidFill>
                <a:srgbClr val="003BB0"/>
              </a:solidFill>
            </a:endParaRPr>
          </a:p>
          <a:p>
            <a:r>
              <a:rPr lang="en-US" sz="1600" dirty="0">
                <a:solidFill>
                  <a:srgbClr val="003BB0"/>
                </a:solidFill>
              </a:rPr>
              <a:t> </a:t>
            </a:r>
            <a:r>
              <a:rPr lang="en-US" sz="1600" dirty="0" smtClean="0">
                <a:solidFill>
                  <a:srgbClr val="003BB0"/>
                </a:solidFill>
              </a:rPr>
              <a:t>   </a:t>
            </a:r>
            <a:r>
              <a:rPr lang="en-US" sz="1600" dirty="0" err="1" smtClean="0">
                <a:solidFill>
                  <a:srgbClr val="003BB0"/>
                </a:solidFill>
              </a:rPr>
              <a:t>Nc</a:t>
            </a:r>
            <a:r>
              <a:rPr lang="en-US" sz="1600" dirty="0" smtClean="0">
                <a:solidFill>
                  <a:srgbClr val="003BB0"/>
                </a:solidFill>
              </a:rPr>
              <a:t>=162</a:t>
            </a:r>
            <a:endParaRPr lang="ru-RU" sz="1600" dirty="0">
              <a:solidFill>
                <a:srgbClr val="003BB0"/>
              </a:solidFill>
            </a:endParaRPr>
          </a:p>
          <a:p>
            <a:r>
              <a:rPr lang="en-US" dirty="0" smtClean="0">
                <a:solidFill>
                  <a:srgbClr val="003BB0"/>
                </a:solidFill>
              </a:rPr>
              <a:t> </a:t>
            </a:r>
            <a:endParaRPr lang="ru-RU" dirty="0">
              <a:solidFill>
                <a:srgbClr val="003BB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3871" y="5532802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3BB0"/>
                </a:solidFill>
              </a:rPr>
              <a:t>64</a:t>
            </a:r>
            <a:r>
              <a:rPr lang="en-US" dirty="0" smtClean="0">
                <a:solidFill>
                  <a:srgbClr val="003BB0"/>
                </a:solidFill>
              </a:rPr>
              <a:t>Ni+</a:t>
            </a:r>
            <a:r>
              <a:rPr lang="en-US" baseline="30000" dirty="0" smtClean="0">
                <a:solidFill>
                  <a:srgbClr val="003BB0"/>
                </a:solidFill>
              </a:rPr>
              <a:t>209</a:t>
            </a:r>
            <a:r>
              <a:rPr lang="en-US" dirty="0" smtClean="0">
                <a:solidFill>
                  <a:srgbClr val="003BB0"/>
                </a:solidFill>
              </a:rPr>
              <a:t>Bi, </a:t>
            </a:r>
            <a:r>
              <a:rPr lang="en-US" sz="1600" dirty="0" err="1" smtClean="0">
                <a:solidFill>
                  <a:srgbClr val="003BB0"/>
                </a:solidFill>
              </a:rPr>
              <a:t>Nc</a:t>
            </a:r>
            <a:r>
              <a:rPr lang="en-US" sz="1600" dirty="0" smtClean="0">
                <a:solidFill>
                  <a:srgbClr val="003BB0"/>
                </a:solidFill>
              </a:rPr>
              <a:t>=160</a:t>
            </a:r>
            <a:endParaRPr lang="ru-RU" sz="1600" dirty="0">
              <a:solidFill>
                <a:srgbClr val="003BB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126" y="4675171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48</a:t>
            </a:r>
            <a:r>
              <a:rPr lang="en-US" dirty="0" smtClean="0">
                <a:solidFill>
                  <a:srgbClr val="C00000"/>
                </a:solidFill>
              </a:rPr>
              <a:t>Ca+</a:t>
            </a:r>
            <a:r>
              <a:rPr lang="en-US" baseline="30000" dirty="0" smtClean="0">
                <a:solidFill>
                  <a:srgbClr val="C00000"/>
                </a:solidFill>
              </a:rPr>
              <a:t>237</a:t>
            </a:r>
            <a:r>
              <a:rPr lang="en-US" dirty="0" smtClean="0">
                <a:solidFill>
                  <a:srgbClr val="C00000"/>
                </a:solidFill>
              </a:rPr>
              <a:t>Np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Nc</a:t>
            </a:r>
            <a:r>
              <a:rPr lang="en-US" sz="1600" dirty="0" smtClean="0">
                <a:solidFill>
                  <a:srgbClr val="C00000"/>
                </a:solidFill>
              </a:rPr>
              <a:t>=172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0937" y="6202284"/>
            <a:ext cx="470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 smtClean="0"/>
              <a:t>Kowal</a:t>
            </a:r>
            <a:r>
              <a:rPr lang="en-US" dirty="0" smtClean="0"/>
              <a:t> et al, Phys</a:t>
            </a:r>
            <a:r>
              <a:rPr lang="en-US" dirty="0"/>
              <a:t>. Rev. </a:t>
            </a:r>
            <a:r>
              <a:rPr lang="en-US" dirty="0" smtClean="0"/>
              <a:t>C </a:t>
            </a:r>
            <a:r>
              <a:rPr lang="ru-RU" b="1" dirty="0" smtClean="0"/>
              <a:t>82</a:t>
            </a:r>
            <a:r>
              <a:rPr lang="ru-RU" dirty="0"/>
              <a:t>, 014303 </a:t>
            </a:r>
            <a:r>
              <a:rPr lang="en-US" dirty="0" smtClean="0"/>
              <a:t>(</a:t>
            </a:r>
            <a:r>
              <a:rPr lang="ru-RU" dirty="0" smtClean="0"/>
              <a:t>2010</a:t>
            </a:r>
            <a:r>
              <a:rPr lang="ru-RU" dirty="0"/>
              <a:t>).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14477</Words>
  <Application>WPS Presentation</Application>
  <PresentationFormat>Широкоэкранный</PresentationFormat>
  <Paragraphs>657</Paragraphs>
  <Slides>54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35</vt:i4>
      </vt:variant>
      <vt:variant>
        <vt:lpstr>幻灯片标题</vt:lpstr>
      </vt:variant>
      <vt:variant>
        <vt:i4>54</vt:i4>
      </vt:variant>
    </vt:vector>
  </HeadingPairs>
  <TitlesOfParts>
    <vt:vector size="112" baseType="lpstr">
      <vt:lpstr>Arial</vt:lpstr>
      <vt:lpstr>SimSun</vt:lpstr>
      <vt:lpstr>Wingdings</vt:lpstr>
      <vt:lpstr>Calibri</vt:lpstr>
      <vt:lpstr>Trebuchet MS</vt:lpstr>
      <vt:lpstr>Microsoft YaHei</vt:lpstr>
      <vt:lpstr>Droid Sans Fallback</vt:lpstr>
      <vt:lpstr>Arial Unicode MS</vt:lpstr>
      <vt:lpstr>Calibri Light</vt:lpstr>
      <vt:lpstr>Cambria Math</vt:lpstr>
      <vt:lpstr>DejaVu Math TeX Gyre</vt:lpstr>
      <vt:lpstr>CMBX12</vt:lpstr>
      <vt:lpstr>C059</vt:lpstr>
      <vt:lpstr>Times New Roman</vt:lpstr>
      <vt:lpstr>MS PGothic</vt:lpstr>
      <vt:lpstr>Cambria Math</vt:lpstr>
      <vt:lpstr>MS PGothic</vt:lpstr>
      <vt:lpstr>ＭＳ 明朝</vt:lpstr>
      <vt:lpstr>Symbol</vt:lpstr>
      <vt:lpstr>OpenSymbol</vt:lpstr>
      <vt:lpstr>MS Mincho</vt:lpstr>
      <vt:lpstr>MS PGothic</vt:lpstr>
      <vt:lpstr>Тема Office</vt:lpstr>
      <vt:lpstr>Equation.DSMT4</vt:lpstr>
      <vt:lpstr>Equation.DSMT4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Equation.DSMT4</vt:lpstr>
      <vt:lpstr>Equation.3</vt:lpstr>
      <vt:lpstr>Equation.3</vt:lpstr>
      <vt:lpstr>Equation.3</vt:lpstr>
      <vt:lpstr>Equation.DSMT4</vt:lpstr>
      <vt:lpstr>Equation.3</vt:lpstr>
      <vt:lpstr>Equation.3</vt:lpstr>
      <vt:lpstr>Equation.DSMT4</vt:lpstr>
      <vt:lpstr>Equation.DSMT4</vt:lpstr>
      <vt:lpstr>Equation.DSMT4</vt:lpstr>
      <vt:lpstr>PowerPoint 演示文稿</vt:lpstr>
      <vt:lpstr>Content</vt:lpstr>
      <vt:lpstr>PowerPoint 演示文稿</vt:lpstr>
      <vt:lpstr>Main reaction channels of the heavy ion collisions</vt:lpstr>
      <vt:lpstr>Main reaction channels of the heavy ion collisions</vt:lpstr>
      <vt:lpstr>PowerPoint 演示文稿</vt:lpstr>
      <vt:lpstr>PowerPoint 演示文稿</vt:lpstr>
      <vt:lpstr>Quasifission and fusion-fission in reactions with massive nuclei: Comparison of reactions leading to the Z = 120 element  A.K. Nasirov, et al. Phys. Rev. C 79, 024606 (2009). </vt:lpstr>
      <vt:lpstr>PowerPoint 演示文稿</vt:lpstr>
      <vt:lpstr>PowerPoint 演示文稿</vt:lpstr>
      <vt:lpstr>PowerPoint 演示文稿</vt:lpstr>
      <vt:lpstr>  Reasons causing a difference in the  synthesis of the superheavy elements     in the cold and hot complete fusion channels.  </vt:lpstr>
      <vt:lpstr> Role of the potential energy surface in calculation of the fusion probability. </vt:lpstr>
      <vt:lpstr>Influence of the rotational energy of the dinuclear system on the nucleon transfer process.</vt:lpstr>
      <vt:lpstr>Calculation of the competition between complete fusion and quasifission: Pcn(EDNS,L). Influence of the nuclear shell effects are in intrinsic barrier B*fus and in YZ charge (mass) distributions.</vt:lpstr>
      <vt:lpstr>Main characteristics of the entrance channel of the nuclear reactions</vt:lpstr>
      <vt:lpstr>The difference in the evaporation residues (ER) of the 34S + 208Pb and 36S + 206Pb reactions formed in the 2n and 3n channels has been explained by two reasons:  i) the capture cross section of the 36S + 206Pb  reaction is larger than the one of the 34S + 208Pb reaction since the nucleus-nucleus potential is more attractive in the 36S + 206Pb.  Ii) the intrinsic fusion barrier B∗fus for the 34S + 208Pb reaction is higher than the one obtained for the 36S + 206Pb reaction. </vt:lpstr>
      <vt:lpstr>Role of the non-equilibrium stage of the entrance channel in formation  of the compound nucleus.</vt:lpstr>
      <vt:lpstr>Comparison of the potential energy surfaces ruling complete fusion  in the  of 34S+208Pb and 36S+206Pb reactions</vt:lpstr>
      <vt:lpstr>PowerPoint 演示文稿</vt:lpstr>
      <vt:lpstr>Attempts to analyze the results of the mixed contributions of the fusion-fission and quasifission products</vt:lpstr>
      <vt:lpstr>Role of quasifission in fission fragment mass distributions for  the 28Si + 197Au reaction.</vt:lpstr>
      <vt:lpstr>The role of the quasifission contribution in the dependence of the  width of the mass distribution of fission-like products on the collision energy.</vt:lpstr>
      <vt:lpstr>PowerPoint 演示文稿</vt:lpstr>
      <vt:lpstr>PowerPoint 演示文稿</vt:lpstr>
      <vt:lpstr>PowerPoint 演示文稿</vt:lpstr>
      <vt:lpstr>Interpretation of the largest contribution of the quasifission products  to the mass symmetric region at collision energy Ec.m.=139 MeV. </vt:lpstr>
      <vt:lpstr>PowerPoint 演示文稿</vt:lpstr>
      <vt:lpstr>Nasirov, A. K., B. M. Kayumov, O. K. Ganiev and G. A. Yuldasheva . "A new dynamical mechanism of incomplete fusion in heavy-ion collisions." Physics Letters B 842: 137976 (2023).</vt:lpstr>
      <vt:lpstr>Role of the orbital angular momentum in the reaction mechanism.</vt:lpstr>
      <vt:lpstr>PowerPoint 演示文稿</vt:lpstr>
      <vt:lpstr>The role of the orbital angular momentum </vt:lpstr>
      <vt:lpstr>16O+130Te </vt:lpstr>
      <vt:lpstr>Appearance of the hindrance to complete fusion</vt:lpstr>
      <vt:lpstr>PowerPoint 演示文稿</vt:lpstr>
      <vt:lpstr> Avinash Agarwal,  Phys.Rev.C103-034602 (2021)</vt:lpstr>
      <vt:lpstr>Comparison of the results by dinuclear system model and PACE4 code.</vt:lpstr>
      <vt:lpstr>PowerPoint 演示文稿</vt:lpstr>
      <vt:lpstr>Calculation of the evolution of the charge distribution  between fragments  of the dinuclear system</vt:lpstr>
      <vt:lpstr>Nucleon transfer coefficients for evolution of the charge asymmetry of dinuclear system</vt:lpstr>
      <vt:lpstr>Conclusion</vt:lpstr>
      <vt:lpstr>Classical equations of the radial and tangential motions with  the kinetic coefficients which are calculated microscopically. </vt:lpstr>
      <vt:lpstr>     Nucleus-nucleus interaction potential </vt:lpstr>
      <vt:lpstr>Density dependent effective nucleon-nucleon forces</vt:lpstr>
      <vt:lpstr>Classical equations of the radial and tangential motions</vt:lpstr>
      <vt:lpstr>Hamiltonian for calculation of the transport coefficients</vt:lpstr>
      <vt:lpstr>PowerPoint 演示文稿</vt:lpstr>
      <vt:lpstr>Solutions for the density matrixes </vt:lpstr>
      <vt:lpstr>Time evolution of the occupation numbers of protons and neutrons in interacting nuclei.</vt:lpstr>
      <vt:lpstr>Calculation of the physical quantities characterizing multinucleon transfer reactions </vt:lpstr>
      <vt:lpstr>PowerPoint 演示文稿</vt:lpstr>
      <vt:lpstr>Width of the single-particle excited  states </vt:lpstr>
      <vt:lpstr>Constants of the effective nucleon-nucleon interaction (Migdal forces) </vt:lpstr>
      <vt:lpstr>Comparison of the friction coefficients calculated by the different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study of the quasifission reactions</dc:title>
  <dc:creator>Nasirov</dc:creator>
  <cp:lastModifiedBy>anasirov</cp:lastModifiedBy>
  <cp:revision>463</cp:revision>
  <dcterms:created xsi:type="dcterms:W3CDTF">2025-11-10T08:47:08Z</dcterms:created>
  <dcterms:modified xsi:type="dcterms:W3CDTF">2025-11-10T08:47:08Z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1033-11.1.0.11723</vt:lpwstr>
  </property>
</Properties>
</file>